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109.jpeg" ContentType="image/jpeg"/>
  <Override PartName="/ppt/media/image108.jpeg" ContentType="image/jpeg"/>
  <Override PartName="/ppt/media/image107.jpeg" ContentType="image/jpeg"/>
  <Override PartName="/ppt/media/image106.png" ContentType="image/png"/>
  <Override PartName="/ppt/media/image105.jpeg" ContentType="image/jpeg"/>
  <Override PartName="/ppt/media/image104.png" ContentType="image/png"/>
  <Override PartName="/ppt/media/image99.png" ContentType="image/png"/>
  <Override PartName="/ppt/media/image103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10.png" ContentType="image/png"/>
  <Override PartName="/ppt/media/image69.png" ContentType="image/png"/>
  <Override PartName="/ppt/media/image24.png" ContentType="image/png"/>
  <Override PartName="/ppt/media/image59.png" ContentType="image/png"/>
  <Override PartName="/ppt/media/image23.png" ContentType="image/png"/>
  <Override PartName="/ppt/media/image58.png" ContentType="image/png"/>
  <Override PartName="/ppt/media/image41.png" ContentType="image/png"/>
  <Override PartName="/ppt/media/image5.jpeg" ContentType="image/jpeg"/>
  <Override PartName="/ppt/media/image48.png" ContentType="image/png"/>
  <Override PartName="/ppt/media/image36.png" ContentType="image/png"/>
  <Override PartName="/ppt/media/image1.png" ContentType="image/png"/>
  <Override PartName="/ppt/media/image51.png" ContentType="image/png"/>
  <Override PartName="/ppt/media/image5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5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53.png" ContentType="image/png"/>
  <Override PartName="/ppt/media/image39.png" ContentType="image/png"/>
  <Override PartName="/ppt/media/image4.png" ContentType="image/png"/>
  <Override PartName="/ppt/media/image5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90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20.png" ContentType="image/png"/>
  <Override PartName="/ppt/media/image79.png" ContentType="image/png"/>
  <Override PartName="/ppt/media/image47.png" ContentType="image/png"/>
  <Override PartName="/ppt/media/image49.png" ContentType="image/png"/>
  <Override PartName="/ppt/media/image50.png" ContentType="image/png"/>
  <Override PartName="/ppt/media/image55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5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jpe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8.jpeg"/><Relationship Id="rId2" Type="http://schemas.openxmlformats.org/officeDocument/2006/relationships/image" Target="../media/image109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504000" y="164160"/>
            <a:ext cx="9070560" cy="15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Comparative ecology of sexual and asexual parasitoid wasps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504000" y="1121040"/>
            <a:ext cx="907056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Cyril Matthey-Doret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Supervised by Casper Van Der Kooi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Directed by Tanja Schwander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rcRect l="0" t="21153" r="0" b="34502"/>
          <a:stretch/>
        </p:blipFill>
        <p:spPr>
          <a:xfrm>
            <a:off x="360" y="4263840"/>
            <a:ext cx="10095120" cy="335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Results: Direction of expansion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483840" y="1551960"/>
            <a:ext cx="4431240" cy="53532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 dataset</a:t>
            </a: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5163840" y="1551960"/>
            <a:ext cx="4431240" cy="53532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rcRect l="0" t="0" r="49282" b="0"/>
          <a:stretch/>
        </p:blipFill>
        <p:spPr>
          <a:xfrm>
            <a:off x="6078240" y="4812840"/>
            <a:ext cx="3784680" cy="274068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2"/>
          <a:srcRect l="49993" t="0" r="0" b="0"/>
          <a:stretch/>
        </p:blipFill>
        <p:spPr>
          <a:xfrm>
            <a:off x="6043320" y="2196360"/>
            <a:ext cx="3731760" cy="274068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3"/>
          <a:srcRect l="0" t="0" r="49629" b="6432"/>
          <a:stretch/>
        </p:blipFill>
        <p:spPr>
          <a:xfrm>
            <a:off x="302400" y="4897800"/>
            <a:ext cx="3656160" cy="258912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4"/>
          <a:srcRect l="49650" t="0" r="0" b="5493"/>
          <a:stretch/>
        </p:blipFill>
        <p:spPr>
          <a:xfrm>
            <a:off x="277200" y="2304360"/>
            <a:ext cx="3654360" cy="261504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5"/>
          <a:srcRect l="40526" t="0" r="35187" b="0"/>
          <a:stretch/>
        </p:blipFill>
        <p:spPr>
          <a:xfrm>
            <a:off x="4428000" y="5096880"/>
            <a:ext cx="862560" cy="1886400"/>
          </a:xfrm>
          <a:prstGeom prst="rect">
            <a:avLst/>
          </a:prstGeom>
          <a:ln>
            <a:noFill/>
          </a:ln>
        </p:spPr>
      </p:pic>
      <p:sp>
        <p:nvSpPr>
          <p:cNvPr id="197" name="Line 4"/>
          <p:cNvSpPr/>
          <p:nvPr/>
        </p:nvSpPr>
        <p:spPr>
          <a:xfrm>
            <a:off x="4644000" y="6167880"/>
            <a:ext cx="647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5"/>
          <p:cNvSpPr/>
          <p:nvPr/>
        </p:nvSpPr>
        <p:spPr>
          <a:xfrm>
            <a:off x="4507920" y="5441400"/>
            <a:ext cx="598320" cy="30528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6"/>
          <p:cNvSpPr/>
          <p:nvPr/>
        </p:nvSpPr>
        <p:spPr>
          <a:xfrm flipV="1">
            <a:off x="4831920" y="5747760"/>
            <a:ext cx="360" cy="42804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7"/>
          <p:cNvSpPr/>
          <p:nvPr/>
        </p:nvSpPr>
        <p:spPr>
          <a:xfrm>
            <a:off x="4785840" y="5441400"/>
            <a:ext cx="77292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1200000" sp="1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Line 8"/>
          <p:cNvSpPr/>
          <p:nvPr/>
        </p:nvSpPr>
        <p:spPr>
          <a:xfrm>
            <a:off x="4775400" y="5747760"/>
            <a:ext cx="78372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1200000" sp="1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2" name="" descr=""/>
          <p:cNvPicPr/>
          <p:nvPr/>
        </p:nvPicPr>
        <p:blipFill>
          <a:blip r:embed="rId6"/>
          <a:srcRect l="40526" t="0" r="35187" b="0"/>
          <a:stretch/>
        </p:blipFill>
        <p:spPr>
          <a:xfrm>
            <a:off x="4455000" y="2937240"/>
            <a:ext cx="862560" cy="1886400"/>
          </a:xfrm>
          <a:prstGeom prst="rect">
            <a:avLst/>
          </a:prstGeom>
          <a:ln>
            <a:noFill/>
          </a:ln>
        </p:spPr>
      </p:pic>
      <p:sp>
        <p:nvSpPr>
          <p:cNvPr id="203" name="Line 9"/>
          <p:cNvSpPr/>
          <p:nvPr/>
        </p:nvSpPr>
        <p:spPr>
          <a:xfrm>
            <a:off x="4671000" y="4008240"/>
            <a:ext cx="647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0"/>
          <p:cNvSpPr/>
          <p:nvPr/>
        </p:nvSpPr>
        <p:spPr>
          <a:xfrm>
            <a:off x="4534920" y="3281760"/>
            <a:ext cx="598320" cy="30528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Line 11"/>
          <p:cNvSpPr/>
          <p:nvPr/>
        </p:nvSpPr>
        <p:spPr>
          <a:xfrm flipV="1">
            <a:off x="5183640" y="3281760"/>
            <a:ext cx="360" cy="72684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12"/>
          <p:cNvSpPr/>
          <p:nvPr/>
        </p:nvSpPr>
        <p:spPr>
          <a:xfrm>
            <a:off x="4812840" y="3281760"/>
            <a:ext cx="77292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1200000" sp="1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Line 13"/>
          <p:cNvSpPr/>
          <p:nvPr/>
        </p:nvSpPr>
        <p:spPr>
          <a:xfrm>
            <a:off x="4802400" y="3588120"/>
            <a:ext cx="78372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1200000" sp="12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60000" y="2453040"/>
            <a:ext cx="4824720" cy="414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Does the broad niche evolve after transition to asexuality?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are sexuals with broad niche more likely to give rise to asexuals?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472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Does asexuality increases niche width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Picture 12" descr=""/>
          <p:cNvPicPr/>
          <p:nvPr/>
        </p:nvPicPr>
        <p:blipFill>
          <a:blip r:embed="rId1"/>
          <a:stretch/>
        </p:blipFill>
        <p:spPr>
          <a:xfrm>
            <a:off x="8300880" y="2616120"/>
            <a:ext cx="759600" cy="760680"/>
          </a:xfrm>
          <a:prstGeom prst="rect">
            <a:avLst/>
          </a:prstGeom>
          <a:ln>
            <a:noFill/>
          </a:ln>
        </p:spPr>
      </p:pic>
      <p:pic>
        <p:nvPicPr>
          <p:cNvPr id="211" name="Picture 13" descr=""/>
          <p:cNvPicPr/>
          <p:nvPr/>
        </p:nvPicPr>
        <p:blipFill>
          <a:blip r:embed="rId2"/>
          <a:stretch/>
        </p:blipFill>
        <p:spPr>
          <a:xfrm>
            <a:off x="8666640" y="2032200"/>
            <a:ext cx="748080" cy="748080"/>
          </a:xfrm>
          <a:prstGeom prst="rect">
            <a:avLst/>
          </a:prstGeom>
          <a:ln>
            <a:noFill/>
          </a:ln>
        </p:spPr>
      </p:pic>
      <p:pic>
        <p:nvPicPr>
          <p:cNvPr id="212" name="Picture 14" descr=""/>
          <p:cNvPicPr/>
          <p:nvPr/>
        </p:nvPicPr>
        <p:blipFill>
          <a:blip r:embed="rId3"/>
          <a:stretch/>
        </p:blipFill>
        <p:spPr>
          <a:xfrm>
            <a:off x="8940240" y="2563920"/>
            <a:ext cx="905400" cy="905400"/>
          </a:xfrm>
          <a:prstGeom prst="rect">
            <a:avLst/>
          </a:prstGeom>
          <a:ln>
            <a:noFill/>
          </a:ln>
        </p:spPr>
      </p:pic>
      <p:sp>
        <p:nvSpPr>
          <p:cNvPr id="213" name="CustomShape 3"/>
          <p:cNvSpPr/>
          <p:nvPr/>
        </p:nvSpPr>
        <p:spPr>
          <a:xfrm>
            <a:off x="5832000" y="2365200"/>
            <a:ext cx="859680" cy="36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7939440" y="2365200"/>
            <a:ext cx="905040" cy="36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Picture 20" descr=""/>
          <p:cNvPicPr/>
          <p:nvPr/>
        </p:nvPicPr>
        <p:blipFill>
          <a:blip r:embed="rId4"/>
          <a:stretch/>
        </p:blipFill>
        <p:spPr>
          <a:xfrm>
            <a:off x="5703840" y="6584040"/>
            <a:ext cx="592560" cy="592920"/>
          </a:xfrm>
          <a:prstGeom prst="rect">
            <a:avLst/>
          </a:prstGeom>
          <a:ln>
            <a:noFill/>
          </a:ln>
        </p:spPr>
      </p:pic>
      <p:pic>
        <p:nvPicPr>
          <p:cNvPr id="216" name="Picture 23" descr=""/>
          <p:cNvPicPr/>
          <p:nvPr/>
        </p:nvPicPr>
        <p:blipFill>
          <a:blip r:embed="rId5"/>
          <a:stretch/>
        </p:blipFill>
        <p:spPr>
          <a:xfrm>
            <a:off x="6242040" y="6736680"/>
            <a:ext cx="643320" cy="643320"/>
          </a:xfrm>
          <a:prstGeom prst="rect">
            <a:avLst/>
          </a:prstGeom>
          <a:ln>
            <a:noFill/>
          </a:ln>
        </p:spPr>
      </p:pic>
      <p:pic>
        <p:nvPicPr>
          <p:cNvPr id="217" name="Picture 24" descr=""/>
          <p:cNvPicPr/>
          <p:nvPr/>
        </p:nvPicPr>
        <p:blipFill>
          <a:blip r:embed="rId6"/>
          <a:stretch/>
        </p:blipFill>
        <p:spPr>
          <a:xfrm>
            <a:off x="5796000" y="5876280"/>
            <a:ext cx="760680" cy="760680"/>
          </a:xfrm>
          <a:prstGeom prst="rect">
            <a:avLst/>
          </a:prstGeom>
          <a:ln>
            <a:noFill/>
          </a:ln>
        </p:spPr>
      </p:pic>
      <p:sp>
        <p:nvSpPr>
          <p:cNvPr id="218" name="CustomShape 5"/>
          <p:cNvSpPr/>
          <p:nvPr/>
        </p:nvSpPr>
        <p:spPr>
          <a:xfrm>
            <a:off x="5185800" y="6400080"/>
            <a:ext cx="813960" cy="36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6"/>
          <p:cNvSpPr/>
          <p:nvPr/>
        </p:nvSpPr>
        <p:spPr>
          <a:xfrm>
            <a:off x="7945920" y="6322320"/>
            <a:ext cx="992520" cy="36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7"/>
          <p:cNvSpPr/>
          <p:nvPr/>
        </p:nvSpPr>
        <p:spPr>
          <a:xfrm>
            <a:off x="7956000" y="4628160"/>
            <a:ext cx="972360" cy="36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8"/>
          <p:cNvSpPr/>
          <p:nvPr/>
        </p:nvSpPr>
        <p:spPr>
          <a:xfrm>
            <a:off x="5832000" y="4572720"/>
            <a:ext cx="832320" cy="36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Line 9"/>
          <p:cNvSpPr/>
          <p:nvPr/>
        </p:nvSpPr>
        <p:spPr>
          <a:xfrm>
            <a:off x="6624000" y="2527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Line 10"/>
          <p:cNvSpPr/>
          <p:nvPr/>
        </p:nvSpPr>
        <p:spPr>
          <a:xfrm>
            <a:off x="6615000" y="4795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Line 11"/>
          <p:cNvSpPr/>
          <p:nvPr/>
        </p:nvSpPr>
        <p:spPr>
          <a:xfrm>
            <a:off x="6615000" y="6487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Line 12"/>
          <p:cNvSpPr/>
          <p:nvPr/>
        </p:nvSpPr>
        <p:spPr>
          <a:xfrm>
            <a:off x="6615000" y="6595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Line 13"/>
          <p:cNvSpPr/>
          <p:nvPr/>
        </p:nvSpPr>
        <p:spPr>
          <a:xfrm>
            <a:off x="6615000" y="6703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Line 14"/>
          <p:cNvSpPr/>
          <p:nvPr/>
        </p:nvSpPr>
        <p:spPr>
          <a:xfrm>
            <a:off x="6615000" y="6379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15"/>
          <p:cNvSpPr/>
          <p:nvPr/>
        </p:nvSpPr>
        <p:spPr>
          <a:xfrm>
            <a:off x="5185800" y="4258800"/>
            <a:ext cx="4380480" cy="31845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16"/>
          <p:cNvSpPr/>
          <p:nvPr/>
        </p:nvSpPr>
        <p:spPr>
          <a:xfrm>
            <a:off x="5185800" y="1661760"/>
            <a:ext cx="4729680" cy="218160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Picture 11" descr=""/>
          <p:cNvPicPr/>
          <p:nvPr/>
        </p:nvPicPr>
        <p:blipFill>
          <a:blip r:embed="rId7"/>
          <a:stretch/>
        </p:blipFill>
        <p:spPr>
          <a:xfrm>
            <a:off x="7832880" y="3125880"/>
            <a:ext cx="592920" cy="592920"/>
          </a:xfrm>
          <a:prstGeom prst="rect">
            <a:avLst/>
          </a:prstGeom>
          <a:ln>
            <a:noFill/>
          </a:ln>
        </p:spPr>
      </p:pic>
      <p:pic>
        <p:nvPicPr>
          <p:cNvPr id="231" name="Picture 15" descr=""/>
          <p:cNvPicPr/>
          <p:nvPr/>
        </p:nvPicPr>
        <p:blipFill>
          <a:blip r:embed="rId8"/>
          <a:stretch/>
        </p:blipFill>
        <p:spPr>
          <a:xfrm>
            <a:off x="5334120" y="2040480"/>
            <a:ext cx="761040" cy="761040"/>
          </a:xfrm>
          <a:prstGeom prst="rect">
            <a:avLst/>
          </a:prstGeom>
          <a:ln>
            <a:noFill/>
          </a:ln>
        </p:spPr>
      </p:pic>
      <p:pic>
        <p:nvPicPr>
          <p:cNvPr id="232" name="Picture 21" descr=""/>
          <p:cNvPicPr/>
          <p:nvPr/>
        </p:nvPicPr>
        <p:blipFill>
          <a:blip r:embed="rId9"/>
          <a:stretch/>
        </p:blipFill>
        <p:spPr>
          <a:xfrm>
            <a:off x="5385960" y="4451040"/>
            <a:ext cx="630720" cy="62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487440" y="1409040"/>
            <a:ext cx="9108000" cy="78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Combining </a:t>
            </a:r>
            <a:r>
              <a:rPr b="0" lang="en-GB" sz="2800" spc="-1" strike="noStrike">
                <a:solidFill>
                  <a:srgbClr val="99cc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b="0" lang="en-GB" sz="2800" spc="-1" strike="noStrike">
                <a:solidFill>
                  <a:srgbClr val="ffcc99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datasets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1070640" y="1959480"/>
            <a:ext cx="3635640" cy="390816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3"/>
          <p:cNvSpPr/>
          <p:nvPr/>
        </p:nvSpPr>
        <p:spPr>
          <a:xfrm>
            <a:off x="4708800" y="1959480"/>
            <a:ext cx="4398120" cy="39024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Line 4"/>
          <p:cNvSpPr/>
          <p:nvPr/>
        </p:nvSpPr>
        <p:spPr>
          <a:xfrm>
            <a:off x="195408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Line 5"/>
          <p:cNvSpPr/>
          <p:nvPr/>
        </p:nvSpPr>
        <p:spPr>
          <a:xfrm>
            <a:off x="251784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Line 6"/>
          <p:cNvSpPr/>
          <p:nvPr/>
        </p:nvSpPr>
        <p:spPr>
          <a:xfrm>
            <a:off x="1945080" y="4001040"/>
            <a:ext cx="5828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Line 7"/>
          <p:cNvSpPr/>
          <p:nvPr/>
        </p:nvSpPr>
        <p:spPr>
          <a:xfrm>
            <a:off x="2235600" y="2636640"/>
            <a:ext cx="360" cy="13644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Line 8"/>
          <p:cNvSpPr/>
          <p:nvPr/>
        </p:nvSpPr>
        <p:spPr>
          <a:xfrm>
            <a:off x="3481560" y="26366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Line 9"/>
          <p:cNvSpPr/>
          <p:nvPr/>
        </p:nvSpPr>
        <p:spPr>
          <a:xfrm flipV="1">
            <a:off x="2224080" y="2636640"/>
            <a:ext cx="1267920" cy="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Line 10"/>
          <p:cNvSpPr/>
          <p:nvPr/>
        </p:nvSpPr>
        <p:spPr>
          <a:xfrm>
            <a:off x="3047040" y="3318840"/>
            <a:ext cx="360" cy="13622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Line 11"/>
          <p:cNvSpPr/>
          <p:nvPr/>
        </p:nvSpPr>
        <p:spPr>
          <a:xfrm>
            <a:off x="3938400" y="33188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Line 12"/>
          <p:cNvSpPr/>
          <p:nvPr/>
        </p:nvSpPr>
        <p:spPr>
          <a:xfrm>
            <a:off x="3031920" y="3318840"/>
            <a:ext cx="9219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Line 13"/>
          <p:cNvSpPr/>
          <p:nvPr/>
        </p:nvSpPr>
        <p:spPr>
          <a:xfrm>
            <a:off x="364644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Line 14"/>
          <p:cNvSpPr/>
          <p:nvPr/>
        </p:nvSpPr>
        <p:spPr>
          <a:xfrm>
            <a:off x="421020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Line 15"/>
          <p:cNvSpPr/>
          <p:nvPr/>
        </p:nvSpPr>
        <p:spPr>
          <a:xfrm>
            <a:off x="3637440" y="4001040"/>
            <a:ext cx="5828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3538440" y="4703760"/>
            <a:ext cx="225360" cy="221040"/>
          </a:xfrm>
          <a:prstGeom prst="rect">
            <a:avLst/>
          </a:prstGeom>
          <a:ln>
            <a:noFill/>
          </a:ln>
        </p:spPr>
      </p:pic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4097160" y="4710240"/>
            <a:ext cx="225000" cy="220680"/>
          </a:xfrm>
          <a:prstGeom prst="rect">
            <a:avLst/>
          </a:prstGeom>
          <a:ln>
            <a:noFill/>
          </a:ln>
        </p:spPr>
      </p:pic>
      <p:sp>
        <p:nvSpPr>
          <p:cNvPr id="250" name="Line 16"/>
          <p:cNvSpPr/>
          <p:nvPr/>
        </p:nvSpPr>
        <p:spPr>
          <a:xfrm flipV="1">
            <a:off x="2843640" y="2367360"/>
            <a:ext cx="360" cy="269280"/>
          </a:xfrm>
          <a:prstGeom prst="line">
            <a:avLst/>
          </a:prstGeom>
          <a:ln cap="rnd" w="3600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1" name="" descr=""/>
          <p:cNvPicPr/>
          <p:nvPr/>
        </p:nvPicPr>
        <p:blipFill>
          <a:blip r:embed="rId3"/>
          <a:stretch/>
        </p:blipFill>
        <p:spPr>
          <a:xfrm>
            <a:off x="2949840" y="4708080"/>
            <a:ext cx="206640" cy="20268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4"/>
          <a:stretch/>
        </p:blipFill>
        <p:spPr>
          <a:xfrm>
            <a:off x="2416320" y="4708440"/>
            <a:ext cx="206640" cy="20268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5"/>
          <a:stretch/>
        </p:blipFill>
        <p:spPr>
          <a:xfrm>
            <a:off x="1853280" y="4708440"/>
            <a:ext cx="206640" cy="202680"/>
          </a:xfrm>
          <a:prstGeom prst="rect">
            <a:avLst/>
          </a:prstGeom>
          <a:ln>
            <a:noFill/>
          </a:ln>
        </p:spPr>
      </p:pic>
      <p:sp>
        <p:nvSpPr>
          <p:cNvPr id="254" name="Line 17"/>
          <p:cNvSpPr/>
          <p:nvPr/>
        </p:nvSpPr>
        <p:spPr>
          <a:xfrm>
            <a:off x="4212360" y="5001120"/>
            <a:ext cx="360" cy="403200"/>
          </a:xfrm>
          <a:prstGeom prst="line">
            <a:avLst/>
          </a:prstGeom>
          <a:ln w="36000">
            <a:solidFill>
              <a:srgbClr val="00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55" name="" descr=""/>
          <p:cNvPicPr/>
          <p:nvPr/>
        </p:nvPicPr>
        <p:blipFill>
          <a:blip r:embed="rId6"/>
          <a:stretch/>
        </p:blipFill>
        <p:spPr>
          <a:xfrm>
            <a:off x="4097160" y="6114240"/>
            <a:ext cx="225000" cy="220680"/>
          </a:xfrm>
          <a:prstGeom prst="rect">
            <a:avLst/>
          </a:prstGeom>
          <a:ln>
            <a:noFill/>
          </a:ln>
        </p:spPr>
      </p:pic>
      <p:sp>
        <p:nvSpPr>
          <p:cNvPr id="256" name="Line 18"/>
          <p:cNvSpPr/>
          <p:nvPr/>
        </p:nvSpPr>
        <p:spPr>
          <a:xfrm>
            <a:off x="8265240" y="397296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Line 19"/>
          <p:cNvSpPr/>
          <p:nvPr/>
        </p:nvSpPr>
        <p:spPr>
          <a:xfrm>
            <a:off x="8819280" y="397296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Line 20"/>
          <p:cNvSpPr/>
          <p:nvPr/>
        </p:nvSpPr>
        <p:spPr>
          <a:xfrm>
            <a:off x="5101200" y="3972960"/>
            <a:ext cx="37310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Line 21"/>
          <p:cNvSpPr/>
          <p:nvPr/>
        </p:nvSpPr>
        <p:spPr>
          <a:xfrm>
            <a:off x="8035200" y="330228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0" name="" descr=""/>
          <p:cNvPicPr/>
          <p:nvPr/>
        </p:nvPicPr>
        <p:blipFill>
          <a:blip r:embed="rId7"/>
          <a:stretch/>
        </p:blipFill>
        <p:spPr>
          <a:xfrm>
            <a:off x="8713800" y="4677480"/>
            <a:ext cx="206280" cy="20232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8"/>
          <a:stretch/>
        </p:blipFill>
        <p:spPr>
          <a:xfrm>
            <a:off x="7615800" y="4677120"/>
            <a:ext cx="207000" cy="203040"/>
          </a:xfrm>
          <a:prstGeom prst="rect">
            <a:avLst/>
          </a:prstGeom>
          <a:ln>
            <a:noFill/>
          </a:ln>
        </p:spPr>
      </p:pic>
      <p:pic>
        <p:nvPicPr>
          <p:cNvPr id="262" name="" descr=""/>
          <p:cNvPicPr/>
          <p:nvPr/>
        </p:nvPicPr>
        <p:blipFill>
          <a:blip r:embed="rId9"/>
          <a:stretch/>
        </p:blipFill>
        <p:spPr>
          <a:xfrm>
            <a:off x="7090560" y="4670280"/>
            <a:ext cx="221400" cy="21672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10"/>
          <a:stretch/>
        </p:blipFill>
        <p:spPr>
          <a:xfrm>
            <a:off x="8159760" y="4677120"/>
            <a:ext cx="206640" cy="203040"/>
          </a:xfrm>
          <a:prstGeom prst="rect">
            <a:avLst/>
          </a:prstGeom>
          <a:ln>
            <a:noFill/>
          </a:ln>
        </p:spPr>
      </p:pic>
      <p:sp>
        <p:nvSpPr>
          <p:cNvPr id="264" name="Line 22"/>
          <p:cNvSpPr/>
          <p:nvPr/>
        </p:nvSpPr>
        <p:spPr>
          <a:xfrm>
            <a:off x="7719840" y="397332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Line 23"/>
          <p:cNvSpPr/>
          <p:nvPr/>
        </p:nvSpPr>
        <p:spPr>
          <a:xfrm>
            <a:off x="7198920" y="397332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24"/>
          <p:cNvSpPr/>
          <p:nvPr/>
        </p:nvSpPr>
        <p:spPr>
          <a:xfrm rot="5400000">
            <a:off x="6521400" y="3462480"/>
            <a:ext cx="402480" cy="3362400"/>
          </a:xfrm>
          <a:custGeom>
            <a:avLst/>
            <a:gdLst/>
            <a:ahLst/>
            <a:rect l="l" t="t" r="r" b="b"/>
            <a:pathLst>
              <a:path w="1123" h="9345">
                <a:moveTo>
                  <a:pt x="0" y="0"/>
                </a:moveTo>
                <a:cubicBezTo>
                  <a:pt x="280" y="0"/>
                  <a:pt x="561" y="389"/>
                  <a:pt x="561" y="778"/>
                </a:cubicBezTo>
                <a:lnTo>
                  <a:pt x="561" y="3893"/>
                </a:lnTo>
                <a:cubicBezTo>
                  <a:pt x="561" y="4282"/>
                  <a:pt x="841" y="4672"/>
                  <a:pt x="1122" y="4672"/>
                </a:cubicBezTo>
                <a:cubicBezTo>
                  <a:pt x="841" y="4672"/>
                  <a:pt x="561" y="5061"/>
                  <a:pt x="561" y="5450"/>
                </a:cubicBezTo>
                <a:lnTo>
                  <a:pt x="561" y="8565"/>
                </a:lnTo>
                <a:cubicBezTo>
                  <a:pt x="561" y="8954"/>
                  <a:pt x="280" y="9344"/>
                  <a:pt x="0" y="9344"/>
                </a:cubicBezTo>
              </a:path>
            </a:pathLst>
          </a:custGeom>
          <a:noFill/>
          <a:ln w="38160">
            <a:solidFill>
              <a:srgbClr val="33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Line 25"/>
          <p:cNvSpPr/>
          <p:nvPr/>
        </p:nvSpPr>
        <p:spPr>
          <a:xfrm>
            <a:off x="6678720" y="397368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Line 26"/>
          <p:cNvSpPr/>
          <p:nvPr/>
        </p:nvSpPr>
        <p:spPr>
          <a:xfrm>
            <a:off x="6158520" y="397404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Line 27"/>
          <p:cNvSpPr/>
          <p:nvPr/>
        </p:nvSpPr>
        <p:spPr>
          <a:xfrm>
            <a:off x="5637960" y="397368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Line 28"/>
          <p:cNvSpPr/>
          <p:nvPr/>
        </p:nvSpPr>
        <p:spPr>
          <a:xfrm>
            <a:off x="5117400" y="397404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1" name="" descr=""/>
          <p:cNvPicPr/>
          <p:nvPr/>
        </p:nvPicPr>
        <p:blipFill>
          <a:blip r:embed="rId11"/>
          <a:stretch/>
        </p:blipFill>
        <p:spPr>
          <a:xfrm>
            <a:off x="6567480" y="4670640"/>
            <a:ext cx="221400" cy="21672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12"/>
          <a:stretch/>
        </p:blipFill>
        <p:spPr>
          <a:xfrm>
            <a:off x="6049440" y="4671000"/>
            <a:ext cx="221400" cy="21672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13"/>
          <a:stretch/>
        </p:blipFill>
        <p:spPr>
          <a:xfrm>
            <a:off x="5524920" y="4671000"/>
            <a:ext cx="221040" cy="21672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14"/>
          <a:stretch/>
        </p:blipFill>
        <p:spPr>
          <a:xfrm>
            <a:off x="5001480" y="4671000"/>
            <a:ext cx="221400" cy="21672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15"/>
          <a:stretch/>
        </p:blipFill>
        <p:spPr>
          <a:xfrm>
            <a:off x="7615800" y="6117480"/>
            <a:ext cx="207000" cy="20304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16"/>
          <a:stretch/>
        </p:blipFill>
        <p:spPr>
          <a:xfrm>
            <a:off x="7090560" y="6110640"/>
            <a:ext cx="221400" cy="21672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17"/>
          <a:stretch/>
        </p:blipFill>
        <p:spPr>
          <a:xfrm>
            <a:off x="8159760" y="6117480"/>
            <a:ext cx="206640" cy="20304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18"/>
          <a:stretch/>
        </p:blipFill>
        <p:spPr>
          <a:xfrm>
            <a:off x="6567480" y="6111000"/>
            <a:ext cx="221400" cy="21672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19"/>
          <a:stretch/>
        </p:blipFill>
        <p:spPr>
          <a:xfrm>
            <a:off x="6049440" y="6111360"/>
            <a:ext cx="221400" cy="21672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20"/>
          <a:stretch/>
        </p:blipFill>
        <p:spPr>
          <a:xfrm>
            <a:off x="5524920" y="6111360"/>
            <a:ext cx="221040" cy="21672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21"/>
          <a:stretch/>
        </p:blipFill>
        <p:spPr>
          <a:xfrm>
            <a:off x="5001480" y="6111360"/>
            <a:ext cx="221400" cy="216720"/>
          </a:xfrm>
          <a:prstGeom prst="rect">
            <a:avLst/>
          </a:prstGeom>
          <a:ln>
            <a:noFill/>
          </a:ln>
        </p:spPr>
      </p:pic>
      <p:sp>
        <p:nvSpPr>
          <p:cNvPr id="282" name="CustomShape 29"/>
          <p:cNvSpPr/>
          <p:nvPr/>
        </p:nvSpPr>
        <p:spPr>
          <a:xfrm>
            <a:off x="6242760" y="5438160"/>
            <a:ext cx="12880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outgroup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30"/>
          <p:cNvSpPr/>
          <p:nvPr/>
        </p:nvSpPr>
        <p:spPr>
          <a:xfrm>
            <a:off x="3079080" y="5438160"/>
            <a:ext cx="173484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Sister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31"/>
          <p:cNvSpPr/>
          <p:nvPr/>
        </p:nvSpPr>
        <p:spPr>
          <a:xfrm>
            <a:off x="7526520" y="2934360"/>
            <a:ext cx="12880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Genus 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32"/>
          <p:cNvSpPr/>
          <p:nvPr/>
        </p:nvSpPr>
        <p:spPr>
          <a:xfrm>
            <a:off x="2391120" y="1971360"/>
            <a:ext cx="12880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Genus 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33"/>
          <p:cNvSpPr/>
          <p:nvPr/>
        </p:nvSpPr>
        <p:spPr>
          <a:xfrm>
            <a:off x="4497480" y="6014520"/>
            <a:ext cx="590760" cy="3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34"/>
          <p:cNvSpPr/>
          <p:nvPr/>
        </p:nvSpPr>
        <p:spPr>
          <a:xfrm>
            <a:off x="487800" y="6521400"/>
            <a:ext cx="9405360" cy="91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Comparing number of host species and countries between sister species and outgroups in each genera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35"/>
          <p:cNvSpPr/>
          <p:nvPr/>
        </p:nvSpPr>
        <p:spPr>
          <a:xfrm>
            <a:off x="50508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Does asexuality increases niche width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504000" y="545040"/>
            <a:ext cx="9070560" cy="43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Sexual species from which asexual  species diverged already had a large niche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1"/>
          <a:srcRect l="0" t="0" r="0" b="2880"/>
          <a:stretch/>
        </p:blipFill>
        <p:spPr>
          <a:xfrm>
            <a:off x="1100520" y="2328840"/>
            <a:ext cx="7771680" cy="473184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944000" y="6876360"/>
            <a:ext cx="1438920" cy="3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Outgroup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3312000" y="6876360"/>
            <a:ext cx="1510920" cy="318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Sister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5796000" y="6876720"/>
            <a:ext cx="1438920" cy="3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Outgroup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5"/>
          <p:cNvSpPr/>
          <p:nvPr/>
        </p:nvSpPr>
        <p:spPr>
          <a:xfrm>
            <a:off x="7164000" y="6876720"/>
            <a:ext cx="1510920" cy="318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Sister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50472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504360" y="1769400"/>
            <a:ext cx="5876280" cy="50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Asexuals have wider niches: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More host species than sexuals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Sampled in more countries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Their geographical distributions can expand more towards poles.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Asexuals arise from already widely distributed sexual species.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1"/>
          <a:srcRect l="0" t="0" r="52817" b="31909"/>
          <a:stretch/>
        </p:blipFill>
        <p:spPr>
          <a:xfrm>
            <a:off x="6745680" y="2929320"/>
            <a:ext cx="2847600" cy="2181600"/>
          </a:xfrm>
          <a:prstGeom prst="rect">
            <a:avLst/>
          </a:prstGeom>
          <a:ln>
            <a:noFill/>
          </a:ln>
        </p:spPr>
      </p:pic>
      <p:sp>
        <p:nvSpPr>
          <p:cNvPr id="298" name="Line 3"/>
          <p:cNvSpPr/>
          <p:nvPr/>
        </p:nvSpPr>
        <p:spPr>
          <a:xfrm>
            <a:off x="7065360" y="4748040"/>
            <a:ext cx="2529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4"/>
          <p:cNvSpPr/>
          <p:nvPr/>
        </p:nvSpPr>
        <p:spPr>
          <a:xfrm>
            <a:off x="7581240" y="3224880"/>
            <a:ext cx="681480" cy="808200"/>
          </a:xfrm>
          <a:prstGeom prst="ellipse">
            <a:avLst/>
          </a:prstGeom>
          <a:solidFill>
            <a:srgbClr val="ff3333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5"/>
          <p:cNvSpPr/>
          <p:nvPr/>
        </p:nvSpPr>
        <p:spPr>
          <a:xfrm>
            <a:off x="7580880" y="3513960"/>
            <a:ext cx="681480" cy="519120"/>
          </a:xfrm>
          <a:prstGeom prst="ellipse">
            <a:avLst/>
          </a:prstGeom>
          <a:solidFill>
            <a:srgbClr val="3333ff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6"/>
          <p:cNvSpPr/>
          <p:nvPr/>
        </p:nvSpPr>
        <p:spPr>
          <a:xfrm>
            <a:off x="7981560" y="5376240"/>
            <a:ext cx="1040400" cy="11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7"/>
          <p:cNvSpPr/>
          <p:nvPr/>
        </p:nvSpPr>
        <p:spPr>
          <a:xfrm flipV="1">
            <a:off x="7827480" y="5457240"/>
            <a:ext cx="198000" cy="189360"/>
          </a:xfrm>
          <a:prstGeom prst="ellipse">
            <a:avLst/>
          </a:prstGeom>
          <a:solidFill>
            <a:srgbClr val="ff0000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8"/>
          <p:cNvSpPr/>
          <p:nvPr/>
        </p:nvSpPr>
        <p:spPr>
          <a:xfrm flipV="1">
            <a:off x="7827480" y="5709240"/>
            <a:ext cx="198000" cy="189360"/>
          </a:xfrm>
          <a:prstGeom prst="ellipse">
            <a:avLst/>
          </a:prstGeom>
          <a:solidFill>
            <a:srgbClr val="3333ff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504000" y="1750680"/>
            <a:ext cx="9070560" cy="33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Thank you 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Questions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504000" y="282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Supplementary slides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Haplodiploid arthropods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504000" y="1697040"/>
            <a:ext cx="7562880" cy="43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Occurs in many insect species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Offspring can develop without egg fertilization (parthenogenetically)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5348160" y="4035240"/>
            <a:ext cx="2718720" cy="3393000"/>
          </a:xfrm>
          <a:prstGeom prst="rect">
            <a:avLst/>
          </a:prstGeom>
          <a:solidFill>
            <a:srgbClr val="b2b2b2">
              <a:alpha val="45000"/>
            </a:srgbClr>
          </a:solidFill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4"/>
          <p:cNvSpPr/>
          <p:nvPr/>
        </p:nvSpPr>
        <p:spPr>
          <a:xfrm>
            <a:off x="533160" y="4035240"/>
            <a:ext cx="4457880" cy="3393000"/>
          </a:xfrm>
          <a:prstGeom prst="rect">
            <a:avLst/>
          </a:prstGeom>
          <a:solidFill>
            <a:srgbClr val="b2b2b2">
              <a:alpha val="45000"/>
            </a:srgbClr>
          </a:solidFill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5"/>
          <p:cNvSpPr/>
          <p:nvPr/>
        </p:nvSpPr>
        <p:spPr>
          <a:xfrm>
            <a:off x="1029240" y="4497480"/>
            <a:ext cx="465840" cy="46548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Line 6"/>
          <p:cNvSpPr/>
          <p:nvPr/>
        </p:nvSpPr>
        <p:spPr>
          <a:xfrm flipV="1">
            <a:off x="1262520" y="496404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Line 7"/>
          <p:cNvSpPr/>
          <p:nvPr/>
        </p:nvSpPr>
        <p:spPr>
          <a:xfrm>
            <a:off x="1103400" y="51231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Line 8"/>
          <p:cNvSpPr/>
          <p:nvPr/>
        </p:nvSpPr>
        <p:spPr>
          <a:xfrm>
            <a:off x="809280" y="64101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Line 9"/>
          <p:cNvSpPr/>
          <p:nvPr/>
        </p:nvSpPr>
        <p:spPr>
          <a:xfrm flipV="1">
            <a:off x="841320" y="637812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Line 10"/>
          <p:cNvSpPr/>
          <p:nvPr/>
        </p:nvSpPr>
        <p:spPr>
          <a:xfrm flipH="1" flipV="1">
            <a:off x="853920" y="6422760"/>
            <a:ext cx="224640" cy="2246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11"/>
          <p:cNvSpPr/>
          <p:nvPr/>
        </p:nvSpPr>
        <p:spPr>
          <a:xfrm>
            <a:off x="999360" y="6603840"/>
            <a:ext cx="465480" cy="46584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Line 12"/>
          <p:cNvSpPr/>
          <p:nvPr/>
        </p:nvSpPr>
        <p:spPr>
          <a:xfrm>
            <a:off x="1256760" y="5492520"/>
            <a:ext cx="36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Line 13"/>
          <p:cNvSpPr/>
          <p:nvPr/>
        </p:nvSpPr>
        <p:spPr>
          <a:xfrm>
            <a:off x="2615040" y="433368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Line 14"/>
          <p:cNvSpPr/>
          <p:nvPr/>
        </p:nvSpPr>
        <p:spPr>
          <a:xfrm flipV="1">
            <a:off x="2647080" y="430164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Line 15"/>
          <p:cNvSpPr/>
          <p:nvPr/>
        </p:nvSpPr>
        <p:spPr>
          <a:xfrm flipH="1" flipV="1">
            <a:off x="2659680" y="4346280"/>
            <a:ext cx="224640" cy="2246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16"/>
          <p:cNvSpPr/>
          <p:nvPr/>
        </p:nvSpPr>
        <p:spPr>
          <a:xfrm>
            <a:off x="2804760" y="4527360"/>
            <a:ext cx="465840" cy="46584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7"/>
          <p:cNvSpPr/>
          <p:nvPr/>
        </p:nvSpPr>
        <p:spPr>
          <a:xfrm>
            <a:off x="3888360" y="4527360"/>
            <a:ext cx="465480" cy="46584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Line 18"/>
          <p:cNvSpPr/>
          <p:nvPr/>
        </p:nvSpPr>
        <p:spPr>
          <a:xfrm flipV="1">
            <a:off x="4121640" y="499428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Line 19"/>
          <p:cNvSpPr/>
          <p:nvPr/>
        </p:nvSpPr>
        <p:spPr>
          <a:xfrm>
            <a:off x="3962160" y="515340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20"/>
          <p:cNvSpPr/>
          <p:nvPr/>
        </p:nvSpPr>
        <p:spPr>
          <a:xfrm>
            <a:off x="3426120" y="4630320"/>
            <a:ext cx="54396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Line 21"/>
          <p:cNvSpPr/>
          <p:nvPr/>
        </p:nvSpPr>
        <p:spPr>
          <a:xfrm>
            <a:off x="3603960" y="5484960"/>
            <a:ext cx="36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22"/>
          <p:cNvSpPr/>
          <p:nvPr/>
        </p:nvSpPr>
        <p:spPr>
          <a:xfrm>
            <a:off x="3376800" y="6543720"/>
            <a:ext cx="465480" cy="46548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Line 23"/>
          <p:cNvSpPr/>
          <p:nvPr/>
        </p:nvSpPr>
        <p:spPr>
          <a:xfrm flipV="1">
            <a:off x="3610080" y="701028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Line 24"/>
          <p:cNvSpPr/>
          <p:nvPr/>
        </p:nvSpPr>
        <p:spPr>
          <a:xfrm>
            <a:off x="3450600" y="71697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25"/>
          <p:cNvSpPr/>
          <p:nvPr/>
        </p:nvSpPr>
        <p:spPr>
          <a:xfrm>
            <a:off x="6446160" y="4481280"/>
            <a:ext cx="465840" cy="46584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Line 26"/>
          <p:cNvSpPr/>
          <p:nvPr/>
        </p:nvSpPr>
        <p:spPr>
          <a:xfrm flipV="1">
            <a:off x="6679440" y="494820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Line 27"/>
          <p:cNvSpPr/>
          <p:nvPr/>
        </p:nvSpPr>
        <p:spPr>
          <a:xfrm>
            <a:off x="6520320" y="510732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Line 28"/>
          <p:cNvSpPr/>
          <p:nvPr/>
        </p:nvSpPr>
        <p:spPr>
          <a:xfrm>
            <a:off x="6673320" y="5476680"/>
            <a:ext cx="36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29"/>
          <p:cNvSpPr/>
          <p:nvPr/>
        </p:nvSpPr>
        <p:spPr>
          <a:xfrm>
            <a:off x="6446160" y="6543720"/>
            <a:ext cx="465840" cy="46548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Line 30"/>
          <p:cNvSpPr/>
          <p:nvPr/>
        </p:nvSpPr>
        <p:spPr>
          <a:xfrm flipV="1">
            <a:off x="6679440" y="701028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Line 31"/>
          <p:cNvSpPr/>
          <p:nvPr/>
        </p:nvSpPr>
        <p:spPr>
          <a:xfrm>
            <a:off x="6520320" y="71697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1194120" y="4578120"/>
            <a:ext cx="135360" cy="317880"/>
          </a:xfrm>
          <a:prstGeom prst="rect">
            <a:avLst/>
          </a:prstGeom>
          <a:ln>
            <a:noFill/>
          </a:ln>
        </p:spPr>
      </p:pic>
      <p:pic>
        <p:nvPicPr>
          <p:cNvPr id="338" name="" descr=""/>
          <p:cNvPicPr/>
          <p:nvPr/>
        </p:nvPicPr>
        <p:blipFill>
          <a:blip r:embed="rId2"/>
          <a:srcRect l="0" t="0" r="48666" b="0"/>
          <a:stretch/>
        </p:blipFill>
        <p:spPr>
          <a:xfrm>
            <a:off x="1163880" y="6684840"/>
            <a:ext cx="68760" cy="317880"/>
          </a:xfrm>
          <a:prstGeom prst="rect">
            <a:avLst/>
          </a:prstGeom>
          <a:ln>
            <a:noFill/>
          </a:ln>
        </p:spPr>
      </p:pic>
      <p:pic>
        <p:nvPicPr>
          <p:cNvPr id="339" name="" descr=""/>
          <p:cNvPicPr/>
          <p:nvPr/>
        </p:nvPicPr>
        <p:blipFill>
          <a:blip r:embed="rId3"/>
          <a:stretch/>
        </p:blipFill>
        <p:spPr>
          <a:xfrm>
            <a:off x="3541320" y="6624720"/>
            <a:ext cx="135360" cy="317880"/>
          </a:xfrm>
          <a:prstGeom prst="rect">
            <a:avLst/>
          </a:prstGeom>
          <a:ln>
            <a:noFill/>
          </a:ln>
        </p:spPr>
      </p:pic>
      <p:pic>
        <p:nvPicPr>
          <p:cNvPr id="340" name="" descr=""/>
          <p:cNvPicPr/>
          <p:nvPr/>
        </p:nvPicPr>
        <p:blipFill>
          <a:blip r:embed="rId4"/>
          <a:srcRect l="46248" t="0" r="0" b="0"/>
          <a:stretch/>
        </p:blipFill>
        <p:spPr>
          <a:xfrm>
            <a:off x="4026240" y="4608360"/>
            <a:ext cx="72000" cy="317880"/>
          </a:xfrm>
          <a:prstGeom prst="rect">
            <a:avLst/>
          </a:prstGeom>
          <a:ln>
            <a:noFill/>
          </a:ln>
        </p:spPr>
      </p:pic>
      <p:pic>
        <p:nvPicPr>
          <p:cNvPr id="341" name="" descr=""/>
          <p:cNvPicPr/>
          <p:nvPr/>
        </p:nvPicPr>
        <p:blipFill>
          <a:blip r:embed="rId5"/>
          <a:srcRect l="0" t="0" r="50639" b="0"/>
          <a:stretch/>
        </p:blipFill>
        <p:spPr>
          <a:xfrm>
            <a:off x="2969640" y="4608360"/>
            <a:ext cx="65880" cy="317880"/>
          </a:xfrm>
          <a:prstGeom prst="rect">
            <a:avLst/>
          </a:prstGeom>
          <a:ln>
            <a:noFill/>
          </a:ln>
        </p:spPr>
      </p:pic>
      <p:pic>
        <p:nvPicPr>
          <p:cNvPr id="342" name="" descr=""/>
          <p:cNvPicPr/>
          <p:nvPr/>
        </p:nvPicPr>
        <p:blipFill>
          <a:blip r:embed="rId6"/>
          <a:stretch/>
        </p:blipFill>
        <p:spPr>
          <a:xfrm>
            <a:off x="6610680" y="4548240"/>
            <a:ext cx="135720" cy="31788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7"/>
          <a:stretch/>
        </p:blipFill>
        <p:spPr>
          <a:xfrm>
            <a:off x="6610680" y="6624720"/>
            <a:ext cx="135720" cy="317880"/>
          </a:xfrm>
          <a:prstGeom prst="rect">
            <a:avLst/>
          </a:prstGeom>
          <a:ln>
            <a:noFill/>
          </a:ln>
        </p:spPr>
      </p:pic>
      <p:pic>
        <p:nvPicPr>
          <p:cNvPr id="344" name="" descr=""/>
          <p:cNvPicPr/>
          <p:nvPr/>
        </p:nvPicPr>
        <p:blipFill>
          <a:blip r:embed="rId8"/>
          <a:srcRect l="48888" t="0" r="0" b="0"/>
          <a:stretch/>
        </p:blipFill>
        <p:spPr>
          <a:xfrm>
            <a:off x="4119840" y="4608360"/>
            <a:ext cx="68760" cy="317880"/>
          </a:xfrm>
          <a:prstGeom prst="rect">
            <a:avLst/>
          </a:prstGeom>
          <a:ln>
            <a:noFill/>
          </a:ln>
        </p:spPr>
      </p:pic>
      <p:sp>
        <p:nvSpPr>
          <p:cNvPr id="345" name="CustomShape 32"/>
          <p:cNvSpPr/>
          <p:nvPr/>
        </p:nvSpPr>
        <p:spPr>
          <a:xfrm>
            <a:off x="578160" y="4093560"/>
            <a:ext cx="9385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33"/>
          <p:cNvSpPr/>
          <p:nvPr/>
        </p:nvSpPr>
        <p:spPr>
          <a:xfrm>
            <a:off x="5393160" y="4093560"/>
            <a:ext cx="10591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9"/>
          <a:srcRect l="5384" t="0" r="3775" b="0"/>
          <a:stretch/>
        </p:blipFill>
        <p:spPr>
          <a:xfrm>
            <a:off x="8239320" y="6284520"/>
            <a:ext cx="1808280" cy="1261800"/>
          </a:xfrm>
          <a:prstGeom prst="rect">
            <a:avLst/>
          </a:prstGeom>
          <a:ln>
            <a:noFill/>
          </a:ln>
        </p:spPr>
      </p:pic>
      <p:pic>
        <p:nvPicPr>
          <p:cNvPr id="348" name="" descr=""/>
          <p:cNvPicPr/>
          <p:nvPr/>
        </p:nvPicPr>
        <p:blipFill>
          <a:blip r:embed="rId10"/>
          <a:srcRect l="6793" t="0" r="4662" b="0"/>
          <a:stretch/>
        </p:blipFill>
        <p:spPr>
          <a:xfrm>
            <a:off x="8272440" y="3457440"/>
            <a:ext cx="1512360" cy="1276200"/>
          </a:xfrm>
          <a:prstGeom prst="rect">
            <a:avLst/>
          </a:prstGeom>
          <a:ln>
            <a:noFill/>
          </a:ln>
        </p:spPr>
      </p:pic>
      <p:pic>
        <p:nvPicPr>
          <p:cNvPr id="349" name="" descr=""/>
          <p:cNvPicPr/>
          <p:nvPr/>
        </p:nvPicPr>
        <p:blipFill>
          <a:blip r:embed="rId11"/>
          <a:stretch/>
        </p:blipFill>
        <p:spPr>
          <a:xfrm>
            <a:off x="8151480" y="999360"/>
            <a:ext cx="1811160" cy="152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 dataset: flowchart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1668960" y="2508840"/>
            <a:ext cx="1353960" cy="1090080"/>
          </a:xfrm>
          <a:prstGeom prst="rect">
            <a:avLst/>
          </a:prstGeom>
          <a:ln>
            <a:noFill/>
          </a:ln>
        </p:spPr>
      </p:pic>
      <p:sp>
        <p:nvSpPr>
          <p:cNvPr id="352" name="Line 2"/>
          <p:cNvSpPr/>
          <p:nvPr/>
        </p:nvSpPr>
        <p:spPr>
          <a:xfrm>
            <a:off x="4644000" y="2988000"/>
            <a:ext cx="237024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Line 3"/>
          <p:cNvSpPr/>
          <p:nvPr/>
        </p:nvSpPr>
        <p:spPr>
          <a:xfrm>
            <a:off x="2304000" y="4284000"/>
            <a:ext cx="360" cy="126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54" name="" descr=""/>
          <p:cNvPicPr/>
          <p:nvPr/>
        </p:nvPicPr>
        <p:blipFill>
          <a:blip r:embed="rId2"/>
          <a:stretch/>
        </p:blipFill>
        <p:spPr>
          <a:xfrm>
            <a:off x="1670760" y="5760000"/>
            <a:ext cx="1240200" cy="1240200"/>
          </a:xfrm>
          <a:prstGeom prst="rect">
            <a:avLst/>
          </a:prstGeom>
          <a:ln>
            <a:noFill/>
          </a:ln>
        </p:spPr>
      </p:pic>
      <p:sp>
        <p:nvSpPr>
          <p:cNvPr id="355" name="CustomShape 4"/>
          <p:cNvSpPr/>
          <p:nvPr/>
        </p:nvSpPr>
        <p:spPr>
          <a:xfrm>
            <a:off x="1620000" y="3924000"/>
            <a:ext cx="1366920" cy="3639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5"/>
          <p:cNvSpPr/>
          <p:nvPr/>
        </p:nvSpPr>
        <p:spPr>
          <a:xfrm>
            <a:off x="3168000" y="2556000"/>
            <a:ext cx="1474920" cy="8758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Host range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Body length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Pairs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7" name="" descr=""/>
          <p:cNvPicPr/>
          <p:nvPr/>
        </p:nvPicPr>
        <p:blipFill>
          <a:blip r:embed="rId3"/>
          <a:stretch/>
        </p:blipFill>
        <p:spPr>
          <a:xfrm>
            <a:off x="7014240" y="2340000"/>
            <a:ext cx="1408680" cy="1408680"/>
          </a:xfrm>
          <a:prstGeom prst="rect">
            <a:avLst/>
          </a:prstGeom>
          <a:ln>
            <a:noFill/>
          </a:ln>
        </p:spPr>
      </p:pic>
      <p:sp>
        <p:nvSpPr>
          <p:cNvPr id="358" name="Line 6"/>
          <p:cNvSpPr/>
          <p:nvPr/>
        </p:nvSpPr>
        <p:spPr>
          <a:xfrm>
            <a:off x="3024000" y="6300000"/>
            <a:ext cx="468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Line 7"/>
          <p:cNvSpPr/>
          <p:nvPr/>
        </p:nvSpPr>
        <p:spPr>
          <a:xfrm flipV="1">
            <a:off x="7699680" y="3977280"/>
            <a:ext cx="360" cy="234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504360" y="301320"/>
            <a:ext cx="9070560" cy="126108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 dataset: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1"/>
          <a:stretch/>
        </p:blipFill>
        <p:spPr>
          <a:xfrm>
            <a:off x="270000" y="1630080"/>
            <a:ext cx="9807840" cy="588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Background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288000" y="1769040"/>
            <a:ext cx="6175080" cy="513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Hypotheses predict asexual and sexual species to differ in host range and geographical distribution.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Never tested on a large scale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Many asexual species in certain clades of haplodiploid arthropods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rcRect l="66291" t="0" r="0" b="0"/>
          <a:stretch/>
        </p:blipFill>
        <p:spPr>
          <a:xfrm>
            <a:off x="6680160" y="1512360"/>
            <a:ext cx="3398760" cy="4203000"/>
          </a:xfrm>
          <a:prstGeom prst="rect">
            <a:avLst/>
          </a:prstGeom>
          <a:ln>
            <a:noFill/>
          </a:ln>
        </p:spPr>
      </p:pic>
      <p:sp>
        <p:nvSpPr>
          <p:cNvPr id="78" name="CustomShape 3"/>
          <p:cNvSpPr/>
          <p:nvPr/>
        </p:nvSpPr>
        <p:spPr>
          <a:xfrm>
            <a:off x="0" y="7128360"/>
            <a:ext cx="1007892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van der Kooi, C. J. and Schwander, T. (2014), EVOLUTION OF ASEXUALITY VIA DIFFERENT MECHANISMS IN GRASS THRIPS (THYSANOPTERA: Aptinothrips). Evolution, 68: 1883–1893. doi:10.1111/evo.12402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rcRect l="66291" t="0" r="0" b="0"/>
          <a:stretch/>
        </p:blipFill>
        <p:spPr>
          <a:xfrm>
            <a:off x="6300000" y="1512360"/>
            <a:ext cx="3778920" cy="4673160"/>
          </a:xfrm>
          <a:prstGeom prst="rect">
            <a:avLst/>
          </a:prstGeom>
          <a:ln>
            <a:noFill/>
          </a:ln>
        </p:spPr>
      </p:pic>
      <p:sp>
        <p:nvSpPr>
          <p:cNvPr id="80" name="CustomShape 4"/>
          <p:cNvSpPr/>
          <p:nvPr/>
        </p:nvSpPr>
        <p:spPr>
          <a:xfrm>
            <a:off x="6552000" y="5760360"/>
            <a:ext cx="3022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Aptinothrips </a:t>
            </a:r>
            <a:r>
              <a:rPr b="0" i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rufus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dataset: flowchart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1102320" y="3744000"/>
            <a:ext cx="912600" cy="924120"/>
          </a:xfrm>
          <a:prstGeom prst="rect">
            <a:avLst/>
          </a:prstGeom>
          <a:ln>
            <a:noFill/>
          </a:ln>
        </p:spPr>
      </p:pic>
      <p:sp>
        <p:nvSpPr>
          <p:cNvPr id="364" name="CustomShape 2"/>
          <p:cNvSpPr/>
          <p:nvPr/>
        </p:nvSpPr>
        <p:spPr>
          <a:xfrm>
            <a:off x="756000" y="3384000"/>
            <a:ext cx="17388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NHM Database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Line 3"/>
          <p:cNvSpPr/>
          <p:nvPr/>
        </p:nvSpPr>
        <p:spPr>
          <a:xfrm flipH="1">
            <a:off x="1512000" y="5337000"/>
            <a:ext cx="2880" cy="747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66" name="" descr=""/>
          <p:cNvPicPr/>
          <p:nvPr/>
        </p:nvPicPr>
        <p:blipFill>
          <a:blip r:embed="rId2"/>
          <a:stretch/>
        </p:blipFill>
        <p:spPr>
          <a:xfrm>
            <a:off x="832320" y="5980320"/>
            <a:ext cx="1362600" cy="1362600"/>
          </a:xfrm>
          <a:prstGeom prst="rect">
            <a:avLst/>
          </a:prstGeom>
          <a:ln>
            <a:noFill/>
          </a:ln>
        </p:spPr>
      </p:pic>
      <p:sp>
        <p:nvSpPr>
          <p:cNvPr id="367" name="CustomShape 4"/>
          <p:cNvSpPr/>
          <p:nvPr/>
        </p:nvSpPr>
        <p:spPr>
          <a:xfrm>
            <a:off x="883440" y="4716000"/>
            <a:ext cx="1338480" cy="619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Host range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5"/>
          <p:cNvSpPr/>
          <p:nvPr/>
        </p:nvSpPr>
        <p:spPr>
          <a:xfrm>
            <a:off x="2052000" y="6906960"/>
            <a:ext cx="1337400" cy="3639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Host range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6"/>
          <p:cNvSpPr/>
          <p:nvPr/>
        </p:nvSpPr>
        <p:spPr>
          <a:xfrm>
            <a:off x="2052000" y="6399000"/>
            <a:ext cx="1338480" cy="3639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Line 7"/>
          <p:cNvSpPr/>
          <p:nvPr/>
        </p:nvSpPr>
        <p:spPr>
          <a:xfrm flipV="1">
            <a:off x="4464000" y="4805640"/>
            <a:ext cx="360" cy="180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Line 8"/>
          <p:cNvSpPr/>
          <p:nvPr/>
        </p:nvSpPr>
        <p:spPr>
          <a:xfrm>
            <a:off x="3391560" y="6588000"/>
            <a:ext cx="108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72" name="" descr=""/>
          <p:cNvPicPr/>
          <p:nvPr/>
        </p:nvPicPr>
        <p:blipFill>
          <a:blip r:embed="rId3"/>
          <a:stretch/>
        </p:blipFill>
        <p:spPr>
          <a:xfrm>
            <a:off x="3991680" y="3676680"/>
            <a:ext cx="926280" cy="92628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4"/>
          <a:stretch/>
        </p:blipFill>
        <p:spPr>
          <a:xfrm>
            <a:off x="7670880" y="3403800"/>
            <a:ext cx="1190520" cy="1190520"/>
          </a:xfrm>
          <a:prstGeom prst="rect">
            <a:avLst/>
          </a:prstGeom>
          <a:ln>
            <a:noFill/>
          </a:ln>
        </p:spPr>
      </p:pic>
      <p:sp>
        <p:nvSpPr>
          <p:cNvPr id="374" name="Line 9"/>
          <p:cNvSpPr/>
          <p:nvPr/>
        </p:nvSpPr>
        <p:spPr>
          <a:xfrm flipV="1">
            <a:off x="8280000" y="4814640"/>
            <a:ext cx="360" cy="22881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Line 10"/>
          <p:cNvSpPr/>
          <p:nvPr/>
        </p:nvSpPr>
        <p:spPr>
          <a:xfrm>
            <a:off x="3390480" y="7102800"/>
            <a:ext cx="49071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Line 11"/>
          <p:cNvSpPr/>
          <p:nvPr/>
        </p:nvSpPr>
        <p:spPr>
          <a:xfrm>
            <a:off x="5042880" y="3895920"/>
            <a:ext cx="255384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12"/>
          <p:cNvSpPr/>
          <p:nvPr/>
        </p:nvSpPr>
        <p:spPr>
          <a:xfrm>
            <a:off x="3854160" y="3021120"/>
            <a:ext cx="243684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Nominatim: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Extracting coordinates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13"/>
          <p:cNvSpPr/>
          <p:nvPr/>
        </p:nvSpPr>
        <p:spPr>
          <a:xfrm>
            <a:off x="7310520" y="3021480"/>
            <a:ext cx="20692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Stored for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14"/>
          <p:cNvSpPr/>
          <p:nvPr/>
        </p:nvSpPr>
        <p:spPr>
          <a:xfrm>
            <a:off x="505080" y="1845000"/>
            <a:ext cx="907056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genera with at least one known parthenogen were used.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" descr=""/>
          <p:cNvPicPr/>
          <p:nvPr/>
        </p:nvPicPr>
        <p:blipFill>
          <a:blip r:embed="rId1"/>
          <a:stretch/>
        </p:blipFill>
        <p:spPr>
          <a:xfrm>
            <a:off x="3490560" y="3160440"/>
            <a:ext cx="4997880" cy="3746880"/>
          </a:xfrm>
          <a:prstGeom prst="rect">
            <a:avLst/>
          </a:prstGeom>
          <a:ln>
            <a:noFill/>
          </a:ln>
        </p:spPr>
      </p:pic>
      <p:pic>
        <p:nvPicPr>
          <p:cNvPr id="381" name="" descr=""/>
          <p:cNvPicPr/>
          <p:nvPr/>
        </p:nvPicPr>
        <p:blipFill>
          <a:blip r:embed="rId2"/>
          <a:stretch/>
        </p:blipFill>
        <p:spPr>
          <a:xfrm>
            <a:off x="72360" y="1542600"/>
            <a:ext cx="9935280" cy="1559880"/>
          </a:xfrm>
          <a:prstGeom prst="rect">
            <a:avLst/>
          </a:prstGeom>
          <a:ln>
            <a:noFill/>
          </a:ln>
        </p:spPr>
      </p:pic>
      <p:sp>
        <p:nvSpPr>
          <p:cNvPr id="382" name="CustomShape 1"/>
          <p:cNvSpPr/>
          <p:nvPr/>
        </p:nvSpPr>
        <p:spPr>
          <a:xfrm>
            <a:off x="504360" y="301320"/>
            <a:ext cx="9070560" cy="126108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dataset: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GLMM with permutation approach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Line 2"/>
          <p:cNvSpPr/>
          <p:nvPr/>
        </p:nvSpPr>
        <p:spPr>
          <a:xfrm>
            <a:off x="2756880" y="182052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Line 3"/>
          <p:cNvSpPr/>
          <p:nvPr/>
        </p:nvSpPr>
        <p:spPr>
          <a:xfrm>
            <a:off x="2330640" y="2430720"/>
            <a:ext cx="360" cy="12722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Line 4"/>
          <p:cNvSpPr/>
          <p:nvPr/>
        </p:nvSpPr>
        <p:spPr>
          <a:xfrm>
            <a:off x="3208320" y="244620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Line 5"/>
          <p:cNvSpPr/>
          <p:nvPr/>
        </p:nvSpPr>
        <p:spPr>
          <a:xfrm>
            <a:off x="2313000" y="2446200"/>
            <a:ext cx="9104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Line 6"/>
          <p:cNvSpPr/>
          <p:nvPr/>
        </p:nvSpPr>
        <p:spPr>
          <a:xfrm>
            <a:off x="2919960" y="307188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Line 7"/>
          <p:cNvSpPr/>
          <p:nvPr/>
        </p:nvSpPr>
        <p:spPr>
          <a:xfrm>
            <a:off x="3476520" y="307188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Line 8"/>
          <p:cNvSpPr/>
          <p:nvPr/>
        </p:nvSpPr>
        <p:spPr>
          <a:xfrm>
            <a:off x="2910960" y="3071880"/>
            <a:ext cx="575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91" name="" descr=""/>
          <p:cNvPicPr/>
          <p:nvPr/>
        </p:nvPicPr>
        <p:blipFill>
          <a:blip r:embed="rId1"/>
          <a:stretch/>
        </p:blipFill>
        <p:spPr>
          <a:xfrm>
            <a:off x="2221560" y="3716640"/>
            <a:ext cx="222480" cy="202320"/>
          </a:xfrm>
          <a:prstGeom prst="rect">
            <a:avLst/>
          </a:prstGeom>
          <a:ln>
            <a:noFill/>
          </a:ln>
        </p:spPr>
      </p:pic>
      <p:pic>
        <p:nvPicPr>
          <p:cNvPr id="392" name="" descr=""/>
          <p:cNvPicPr/>
          <p:nvPr/>
        </p:nvPicPr>
        <p:blipFill>
          <a:blip r:embed="rId2"/>
          <a:stretch/>
        </p:blipFill>
        <p:spPr>
          <a:xfrm>
            <a:off x="2814840" y="3722400"/>
            <a:ext cx="222480" cy="202680"/>
          </a:xfrm>
          <a:prstGeom prst="rect">
            <a:avLst/>
          </a:prstGeom>
          <a:ln>
            <a:noFill/>
          </a:ln>
        </p:spPr>
      </p:pic>
      <p:pic>
        <p:nvPicPr>
          <p:cNvPr id="393" name="" descr=""/>
          <p:cNvPicPr/>
          <p:nvPr/>
        </p:nvPicPr>
        <p:blipFill>
          <a:blip r:embed="rId3"/>
          <a:stretch/>
        </p:blipFill>
        <p:spPr>
          <a:xfrm>
            <a:off x="3364920" y="3722400"/>
            <a:ext cx="222480" cy="202680"/>
          </a:xfrm>
          <a:prstGeom prst="rect">
            <a:avLst/>
          </a:prstGeom>
          <a:ln>
            <a:noFill/>
          </a:ln>
        </p:spPr>
      </p:pic>
      <p:sp>
        <p:nvSpPr>
          <p:cNvPr id="394" name="Line 9"/>
          <p:cNvSpPr/>
          <p:nvPr/>
        </p:nvSpPr>
        <p:spPr>
          <a:xfrm>
            <a:off x="2211840" y="3950640"/>
            <a:ext cx="1373400" cy="36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10"/>
          <p:cNvSpPr/>
          <p:nvPr/>
        </p:nvSpPr>
        <p:spPr>
          <a:xfrm>
            <a:off x="2450160" y="3917880"/>
            <a:ext cx="85176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6" name="" descr=""/>
          <p:cNvPicPr/>
          <p:nvPr/>
        </p:nvPicPr>
        <p:blipFill>
          <a:blip r:embed="rId4"/>
          <a:stretch/>
        </p:blipFill>
        <p:spPr>
          <a:xfrm>
            <a:off x="2824200" y="4524120"/>
            <a:ext cx="222480" cy="202320"/>
          </a:xfrm>
          <a:prstGeom prst="rect">
            <a:avLst/>
          </a:prstGeom>
          <a:ln>
            <a:noFill/>
          </a:ln>
        </p:spPr>
      </p:pic>
      <p:pic>
        <p:nvPicPr>
          <p:cNvPr id="397" name="" descr=""/>
          <p:cNvPicPr/>
          <p:nvPr/>
        </p:nvPicPr>
        <p:blipFill>
          <a:blip r:embed="rId5"/>
          <a:stretch/>
        </p:blipFill>
        <p:spPr>
          <a:xfrm>
            <a:off x="3375720" y="4529880"/>
            <a:ext cx="222480" cy="202680"/>
          </a:xfrm>
          <a:prstGeom prst="rect">
            <a:avLst/>
          </a:prstGeom>
          <a:ln>
            <a:noFill/>
          </a:ln>
        </p:spPr>
      </p:pic>
      <p:pic>
        <p:nvPicPr>
          <p:cNvPr id="398" name="" descr=""/>
          <p:cNvPicPr/>
          <p:nvPr/>
        </p:nvPicPr>
        <p:blipFill>
          <a:blip r:embed="rId6"/>
          <a:stretch/>
        </p:blipFill>
        <p:spPr>
          <a:xfrm>
            <a:off x="2214000" y="4529880"/>
            <a:ext cx="222480" cy="202680"/>
          </a:xfrm>
          <a:prstGeom prst="rect">
            <a:avLst/>
          </a:prstGeom>
          <a:ln>
            <a:noFill/>
          </a:ln>
        </p:spPr>
      </p:pic>
      <p:pic>
        <p:nvPicPr>
          <p:cNvPr id="399" name="" descr=""/>
          <p:cNvPicPr/>
          <p:nvPr/>
        </p:nvPicPr>
        <p:blipFill>
          <a:blip r:embed="rId7"/>
          <a:stretch/>
        </p:blipFill>
        <p:spPr>
          <a:xfrm>
            <a:off x="3370680" y="4308120"/>
            <a:ext cx="222480" cy="202320"/>
          </a:xfrm>
          <a:prstGeom prst="rect">
            <a:avLst/>
          </a:prstGeom>
          <a:ln>
            <a:noFill/>
          </a:ln>
        </p:spPr>
      </p:pic>
      <p:pic>
        <p:nvPicPr>
          <p:cNvPr id="400" name="" descr=""/>
          <p:cNvPicPr/>
          <p:nvPr/>
        </p:nvPicPr>
        <p:blipFill>
          <a:blip r:embed="rId8"/>
          <a:stretch/>
        </p:blipFill>
        <p:spPr>
          <a:xfrm>
            <a:off x="2215800" y="4313880"/>
            <a:ext cx="222480" cy="202680"/>
          </a:xfrm>
          <a:prstGeom prst="rect">
            <a:avLst/>
          </a:prstGeom>
          <a:ln>
            <a:noFill/>
          </a:ln>
        </p:spPr>
      </p:pic>
      <p:sp>
        <p:nvSpPr>
          <p:cNvPr id="401" name="CustomShape 11"/>
          <p:cNvSpPr/>
          <p:nvPr/>
        </p:nvSpPr>
        <p:spPr>
          <a:xfrm>
            <a:off x="236520" y="3750840"/>
            <a:ext cx="1133640" cy="44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observed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12"/>
          <p:cNvSpPr/>
          <p:nvPr/>
        </p:nvSpPr>
        <p:spPr>
          <a:xfrm>
            <a:off x="202320" y="4489920"/>
            <a:ext cx="1579680" cy="98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Random permutations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13"/>
          <p:cNvSpPr/>
          <p:nvPr/>
        </p:nvSpPr>
        <p:spPr>
          <a:xfrm>
            <a:off x="1716480" y="3666600"/>
            <a:ext cx="137160" cy="602280"/>
          </a:xfrm>
          <a:custGeom>
            <a:avLst/>
            <a:gdLst/>
            <a:ahLst/>
            <a:rect l="l" t="t" r="r" b="b"/>
            <a:pathLst>
              <a:path w="386" h="1677">
                <a:moveTo>
                  <a:pt x="385" y="0"/>
                </a:moveTo>
                <a:cubicBezTo>
                  <a:pt x="288" y="0"/>
                  <a:pt x="192" y="69"/>
                  <a:pt x="192" y="139"/>
                </a:cubicBezTo>
                <a:lnTo>
                  <a:pt x="192" y="712"/>
                </a:lnTo>
                <a:cubicBezTo>
                  <a:pt x="192" y="782"/>
                  <a:pt x="96" y="852"/>
                  <a:pt x="0" y="852"/>
                </a:cubicBezTo>
                <a:cubicBezTo>
                  <a:pt x="96" y="852"/>
                  <a:pt x="192" y="921"/>
                  <a:pt x="192" y="991"/>
                </a:cubicBezTo>
                <a:lnTo>
                  <a:pt x="192" y="1537"/>
                </a:lnTo>
                <a:cubicBezTo>
                  <a:pt x="192" y="1607"/>
                  <a:pt x="288" y="1676"/>
                  <a:pt x="385" y="1676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14"/>
          <p:cNvSpPr/>
          <p:nvPr/>
        </p:nvSpPr>
        <p:spPr>
          <a:xfrm>
            <a:off x="4037760" y="3570480"/>
            <a:ext cx="714240" cy="121068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15"/>
          <p:cNvSpPr/>
          <p:nvPr/>
        </p:nvSpPr>
        <p:spPr>
          <a:xfrm>
            <a:off x="3600000" y="4566600"/>
            <a:ext cx="444240" cy="12348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16"/>
          <p:cNvSpPr/>
          <p:nvPr/>
        </p:nvSpPr>
        <p:spPr>
          <a:xfrm>
            <a:off x="3600000" y="4337640"/>
            <a:ext cx="444240" cy="12348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17"/>
          <p:cNvSpPr/>
          <p:nvPr/>
        </p:nvSpPr>
        <p:spPr>
          <a:xfrm>
            <a:off x="3600000" y="3756240"/>
            <a:ext cx="444240" cy="12348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18"/>
          <p:cNvSpPr/>
          <p:nvPr/>
        </p:nvSpPr>
        <p:spPr>
          <a:xfrm>
            <a:off x="5245920" y="4317840"/>
            <a:ext cx="137160" cy="887760"/>
          </a:xfrm>
          <a:custGeom>
            <a:avLst/>
            <a:gdLst/>
            <a:ahLst/>
            <a:rect l="l" t="t" r="r" b="b"/>
            <a:pathLst>
              <a:path w="386" h="2471">
                <a:moveTo>
                  <a:pt x="0" y="0"/>
                </a:moveTo>
                <a:cubicBezTo>
                  <a:pt x="97" y="0"/>
                  <a:pt x="193" y="102"/>
                  <a:pt x="193" y="205"/>
                </a:cubicBezTo>
                <a:lnTo>
                  <a:pt x="193" y="1049"/>
                </a:lnTo>
                <a:cubicBezTo>
                  <a:pt x="193" y="1152"/>
                  <a:pt x="289" y="1254"/>
                  <a:pt x="385" y="1254"/>
                </a:cubicBezTo>
                <a:cubicBezTo>
                  <a:pt x="289" y="1254"/>
                  <a:pt x="193" y="1357"/>
                  <a:pt x="193" y="1460"/>
                </a:cubicBezTo>
                <a:lnTo>
                  <a:pt x="193" y="2264"/>
                </a:lnTo>
                <a:cubicBezTo>
                  <a:pt x="193" y="2367"/>
                  <a:pt x="97" y="2470"/>
                  <a:pt x="0" y="247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19"/>
          <p:cNvSpPr/>
          <p:nvPr/>
        </p:nvSpPr>
        <p:spPr>
          <a:xfrm>
            <a:off x="5359320" y="4669560"/>
            <a:ext cx="129528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Reference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20"/>
          <p:cNvSpPr/>
          <p:nvPr/>
        </p:nvSpPr>
        <p:spPr>
          <a:xfrm>
            <a:off x="1717200" y="4312800"/>
            <a:ext cx="137160" cy="927360"/>
          </a:xfrm>
          <a:custGeom>
            <a:avLst/>
            <a:gdLst/>
            <a:ahLst/>
            <a:rect l="l" t="t" r="r" b="b"/>
            <a:pathLst>
              <a:path w="386" h="2581">
                <a:moveTo>
                  <a:pt x="385" y="0"/>
                </a:moveTo>
                <a:cubicBezTo>
                  <a:pt x="288" y="0"/>
                  <a:pt x="192" y="107"/>
                  <a:pt x="192" y="215"/>
                </a:cubicBezTo>
                <a:lnTo>
                  <a:pt x="192" y="1095"/>
                </a:lnTo>
                <a:cubicBezTo>
                  <a:pt x="192" y="1203"/>
                  <a:pt x="96" y="1310"/>
                  <a:pt x="0" y="1310"/>
                </a:cubicBezTo>
                <a:cubicBezTo>
                  <a:pt x="96" y="1310"/>
                  <a:pt x="192" y="1418"/>
                  <a:pt x="192" y="1525"/>
                </a:cubicBezTo>
                <a:lnTo>
                  <a:pt x="192" y="2365"/>
                </a:lnTo>
                <a:cubicBezTo>
                  <a:pt x="192" y="2472"/>
                  <a:pt x="288" y="2580"/>
                  <a:pt x="385" y="258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1" name="" descr=""/>
          <p:cNvPicPr/>
          <p:nvPr/>
        </p:nvPicPr>
        <p:blipFill>
          <a:blip r:embed="rId9"/>
          <a:stretch/>
        </p:blipFill>
        <p:spPr>
          <a:xfrm>
            <a:off x="6589440" y="2526120"/>
            <a:ext cx="3478320" cy="3530880"/>
          </a:xfrm>
          <a:prstGeom prst="rect">
            <a:avLst/>
          </a:prstGeom>
          <a:ln>
            <a:noFill/>
          </a:ln>
        </p:spPr>
      </p:pic>
      <p:sp>
        <p:nvSpPr>
          <p:cNvPr id="412" name="CustomShape 21"/>
          <p:cNvSpPr/>
          <p:nvPr/>
        </p:nvSpPr>
        <p:spPr>
          <a:xfrm>
            <a:off x="5179680" y="3481920"/>
            <a:ext cx="123264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Observed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statistic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22"/>
          <p:cNvSpPr/>
          <p:nvPr/>
        </p:nvSpPr>
        <p:spPr>
          <a:xfrm>
            <a:off x="1892520" y="4728600"/>
            <a:ext cx="208008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[...]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10,000 simulations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CustomShape 23"/>
          <p:cNvSpPr/>
          <p:nvPr/>
        </p:nvSpPr>
        <p:spPr>
          <a:xfrm>
            <a:off x="4752360" y="4566960"/>
            <a:ext cx="444240" cy="12348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24"/>
          <p:cNvSpPr/>
          <p:nvPr/>
        </p:nvSpPr>
        <p:spPr>
          <a:xfrm>
            <a:off x="4752360" y="4338000"/>
            <a:ext cx="444240" cy="12348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25"/>
          <p:cNvSpPr/>
          <p:nvPr/>
        </p:nvSpPr>
        <p:spPr>
          <a:xfrm>
            <a:off x="4752360" y="3756600"/>
            <a:ext cx="444240" cy="12348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7" name="" descr=""/>
          <p:cNvPicPr/>
          <p:nvPr/>
        </p:nvPicPr>
        <p:blipFill>
          <a:blip r:embed="rId10"/>
          <a:stretch/>
        </p:blipFill>
        <p:spPr>
          <a:xfrm>
            <a:off x="504000" y="2217240"/>
            <a:ext cx="207360" cy="188640"/>
          </a:xfrm>
          <a:prstGeom prst="rect">
            <a:avLst/>
          </a:prstGeom>
          <a:ln>
            <a:noFill/>
          </a:ln>
        </p:spPr>
      </p:pic>
      <p:pic>
        <p:nvPicPr>
          <p:cNvPr id="418" name="" descr=""/>
          <p:cNvPicPr/>
          <p:nvPr/>
        </p:nvPicPr>
        <p:blipFill>
          <a:blip r:embed="rId11"/>
          <a:stretch/>
        </p:blipFill>
        <p:spPr>
          <a:xfrm>
            <a:off x="514080" y="2513880"/>
            <a:ext cx="222480" cy="202680"/>
          </a:xfrm>
          <a:prstGeom prst="rect">
            <a:avLst/>
          </a:prstGeom>
          <a:ln>
            <a:noFill/>
          </a:ln>
        </p:spPr>
      </p:pic>
      <p:pic>
        <p:nvPicPr>
          <p:cNvPr id="419" name="" descr=""/>
          <p:cNvPicPr/>
          <p:nvPr/>
        </p:nvPicPr>
        <p:blipFill>
          <a:blip r:embed="rId12"/>
          <a:stretch/>
        </p:blipFill>
        <p:spPr>
          <a:xfrm>
            <a:off x="2819880" y="4313880"/>
            <a:ext cx="222480" cy="202680"/>
          </a:xfrm>
          <a:prstGeom prst="rect">
            <a:avLst/>
          </a:prstGeom>
          <a:ln>
            <a:noFill/>
          </a:ln>
        </p:spPr>
      </p:pic>
      <p:sp>
        <p:nvSpPr>
          <p:cNvPr id="420" name="CustomShape 26"/>
          <p:cNvSpPr/>
          <p:nvPr/>
        </p:nvSpPr>
        <p:spPr>
          <a:xfrm>
            <a:off x="648000" y="2124360"/>
            <a:ext cx="790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27"/>
          <p:cNvSpPr/>
          <p:nvPr/>
        </p:nvSpPr>
        <p:spPr>
          <a:xfrm>
            <a:off x="648000" y="2412360"/>
            <a:ext cx="790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504000" y="1769040"/>
            <a:ext cx="4604040" cy="43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Species with unknown reproductive mode considered 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variables strongly correlate with number of publications (ref)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504360" y="301320"/>
            <a:ext cx="9070560" cy="126108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dataset: Publication bias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4" name="" descr=""/>
          <p:cNvPicPr/>
          <p:nvPr/>
        </p:nvPicPr>
        <p:blipFill>
          <a:blip r:embed="rId1"/>
          <a:stretch/>
        </p:blipFill>
        <p:spPr>
          <a:xfrm>
            <a:off x="5109120" y="2772720"/>
            <a:ext cx="4887000" cy="416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" descr=""/>
          <p:cNvPicPr/>
          <p:nvPr/>
        </p:nvPicPr>
        <p:blipFill>
          <a:blip r:embed="rId1"/>
          <a:stretch/>
        </p:blipFill>
        <p:spPr>
          <a:xfrm>
            <a:off x="35280" y="3843360"/>
            <a:ext cx="5707440" cy="3666240"/>
          </a:xfrm>
          <a:prstGeom prst="rect">
            <a:avLst/>
          </a:prstGeom>
          <a:ln>
            <a:noFill/>
          </a:ln>
        </p:spPr>
      </p:pic>
      <p:sp>
        <p:nvSpPr>
          <p:cNvPr id="426" name="CustomShape 1"/>
          <p:cNvSpPr/>
          <p:nvPr/>
        </p:nvSpPr>
        <p:spPr>
          <a:xfrm>
            <a:off x="504000" y="1769040"/>
            <a:ext cx="9618480" cy="43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Removing species with low number of publications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Trade off: bias vs power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504360" y="301320"/>
            <a:ext cx="9070560" cy="126108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dataset: Publication bias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8" name="" descr=""/>
          <p:cNvPicPr/>
          <p:nvPr/>
        </p:nvPicPr>
        <p:blipFill>
          <a:blip r:embed="rId2"/>
          <a:srcRect l="0" t="8228" r="6311" b="0"/>
          <a:stretch/>
        </p:blipFill>
        <p:spPr>
          <a:xfrm>
            <a:off x="5795640" y="3989160"/>
            <a:ext cx="4293360" cy="358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dataset: Publication bias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504000" y="1697040"/>
            <a:ext cx="9070560" cy="43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Poorly studied species: unknown reproductive mode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considered 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Sexual species will have fewer known hosts and countries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 are consistent when including only well studied species (&gt;10 publications)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1"/>
          <a:srcRect l="0" t="0" r="0" b="6417"/>
          <a:stretch/>
        </p:blipFill>
        <p:spPr>
          <a:xfrm>
            <a:off x="144000" y="4664160"/>
            <a:ext cx="9161280" cy="2476080"/>
          </a:xfrm>
          <a:prstGeom prst="rect">
            <a:avLst/>
          </a:prstGeom>
          <a:ln>
            <a:noFill/>
          </a:ln>
        </p:spPr>
      </p:pic>
      <p:pic>
        <p:nvPicPr>
          <p:cNvPr id="432" name="" descr=""/>
          <p:cNvPicPr/>
          <p:nvPr/>
        </p:nvPicPr>
        <p:blipFill>
          <a:blip r:embed="rId2"/>
          <a:srcRect l="0" t="0" r="0" b="6417"/>
          <a:stretch/>
        </p:blipFill>
        <p:spPr>
          <a:xfrm>
            <a:off x="144000" y="4664160"/>
            <a:ext cx="9912240" cy="2679120"/>
          </a:xfrm>
          <a:prstGeom prst="rect">
            <a:avLst/>
          </a:prstGeom>
          <a:ln>
            <a:noFill/>
          </a:ln>
        </p:spPr>
      </p:pic>
      <p:sp>
        <p:nvSpPr>
          <p:cNvPr id="433" name="CustomShape 3"/>
          <p:cNvSpPr/>
          <p:nvPr/>
        </p:nvSpPr>
        <p:spPr>
          <a:xfrm>
            <a:off x="2772000" y="7179840"/>
            <a:ext cx="718920" cy="3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4"/>
          <p:cNvSpPr/>
          <p:nvPr/>
        </p:nvSpPr>
        <p:spPr>
          <a:xfrm>
            <a:off x="3492000" y="7179840"/>
            <a:ext cx="718920" cy="3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5"/>
          <p:cNvSpPr/>
          <p:nvPr/>
        </p:nvSpPr>
        <p:spPr>
          <a:xfrm>
            <a:off x="684000" y="7148880"/>
            <a:ext cx="718920" cy="3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6"/>
          <p:cNvSpPr/>
          <p:nvPr/>
        </p:nvSpPr>
        <p:spPr>
          <a:xfrm>
            <a:off x="1404000" y="7148880"/>
            <a:ext cx="718920" cy="3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7"/>
          <p:cNvSpPr/>
          <p:nvPr/>
        </p:nvSpPr>
        <p:spPr>
          <a:xfrm>
            <a:off x="4680000" y="7179840"/>
            <a:ext cx="718920" cy="3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8"/>
          <p:cNvSpPr/>
          <p:nvPr/>
        </p:nvSpPr>
        <p:spPr>
          <a:xfrm>
            <a:off x="5400000" y="7179840"/>
            <a:ext cx="718920" cy="3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CustomShape 9"/>
          <p:cNvSpPr/>
          <p:nvPr/>
        </p:nvSpPr>
        <p:spPr>
          <a:xfrm>
            <a:off x="6624000" y="7179840"/>
            <a:ext cx="718920" cy="3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10"/>
          <p:cNvSpPr/>
          <p:nvPr/>
        </p:nvSpPr>
        <p:spPr>
          <a:xfrm>
            <a:off x="7344000" y="7179840"/>
            <a:ext cx="718920" cy="3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11"/>
          <p:cNvSpPr/>
          <p:nvPr/>
        </p:nvSpPr>
        <p:spPr>
          <a:xfrm>
            <a:off x="8640000" y="7179840"/>
            <a:ext cx="718920" cy="3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12"/>
          <p:cNvSpPr/>
          <p:nvPr/>
        </p:nvSpPr>
        <p:spPr>
          <a:xfrm>
            <a:off x="9360000" y="7179840"/>
            <a:ext cx="718920" cy="3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study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504000" y="2143800"/>
            <a:ext cx="907056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asexuals and sexuals have different ecologies and distributions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Gather data on ecological variables in Chalcidoidea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Compare variables between asexual and sexual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Chalcidoidea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252000" y="1589040"/>
            <a:ext cx="97837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Many (240) parthenogenetic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Well studied, many species relevant for biocontrol.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Great database available!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1750680" y="3274560"/>
            <a:ext cx="6577560" cy="429552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4644720" y="5441040"/>
            <a:ext cx="3686760" cy="31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Records for ~31'000 species of Chalcidoidea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host species and 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20920" y="435960"/>
            <a:ext cx="4431240" cy="659016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 dataset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Gathered by hand in literature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Comparison sex vs asex between the most closely related 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200920" y="436320"/>
            <a:ext cx="4431240" cy="659016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 data from the same database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Comparing asex vs sex in each genera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Line 3"/>
          <p:cNvSpPr/>
          <p:nvPr/>
        </p:nvSpPr>
        <p:spPr>
          <a:xfrm>
            <a:off x="1218960" y="49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Line 4"/>
          <p:cNvSpPr/>
          <p:nvPr/>
        </p:nvSpPr>
        <p:spPr>
          <a:xfrm>
            <a:off x="1840320" y="49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Line 5"/>
          <p:cNvSpPr/>
          <p:nvPr/>
        </p:nvSpPr>
        <p:spPr>
          <a:xfrm>
            <a:off x="1208880" y="4947840"/>
            <a:ext cx="6422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Line 6"/>
          <p:cNvSpPr/>
          <p:nvPr/>
        </p:nvSpPr>
        <p:spPr>
          <a:xfrm>
            <a:off x="1540080" y="419580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Line 7"/>
          <p:cNvSpPr/>
          <p:nvPr/>
        </p:nvSpPr>
        <p:spPr>
          <a:xfrm>
            <a:off x="2161080" y="4195800"/>
            <a:ext cx="360" cy="1503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Line 8"/>
          <p:cNvSpPr/>
          <p:nvPr/>
        </p:nvSpPr>
        <p:spPr>
          <a:xfrm>
            <a:off x="1529640" y="4195800"/>
            <a:ext cx="6422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Line 9"/>
          <p:cNvSpPr/>
          <p:nvPr/>
        </p:nvSpPr>
        <p:spPr>
          <a:xfrm>
            <a:off x="1882440" y="344412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10"/>
          <p:cNvSpPr/>
          <p:nvPr/>
        </p:nvSpPr>
        <p:spPr>
          <a:xfrm>
            <a:off x="3255840" y="344412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Line 11"/>
          <p:cNvSpPr/>
          <p:nvPr/>
        </p:nvSpPr>
        <p:spPr>
          <a:xfrm flipV="1">
            <a:off x="1870200" y="3444120"/>
            <a:ext cx="1397160" cy="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Line 12"/>
          <p:cNvSpPr/>
          <p:nvPr/>
        </p:nvSpPr>
        <p:spPr>
          <a:xfrm>
            <a:off x="2777040" y="4195800"/>
            <a:ext cx="360" cy="1501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Line 13"/>
          <p:cNvSpPr/>
          <p:nvPr/>
        </p:nvSpPr>
        <p:spPr>
          <a:xfrm>
            <a:off x="3759480" y="419580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Line 14"/>
          <p:cNvSpPr/>
          <p:nvPr/>
        </p:nvSpPr>
        <p:spPr>
          <a:xfrm>
            <a:off x="2760480" y="4195800"/>
            <a:ext cx="101592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Line 15"/>
          <p:cNvSpPr/>
          <p:nvPr/>
        </p:nvSpPr>
        <p:spPr>
          <a:xfrm>
            <a:off x="3437640" y="49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Line 16"/>
          <p:cNvSpPr/>
          <p:nvPr/>
        </p:nvSpPr>
        <p:spPr>
          <a:xfrm>
            <a:off x="4059000" y="49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Line 17"/>
          <p:cNvSpPr/>
          <p:nvPr/>
        </p:nvSpPr>
        <p:spPr>
          <a:xfrm>
            <a:off x="3427560" y="4947840"/>
            <a:ext cx="6422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2048040" y="5737680"/>
            <a:ext cx="231120" cy="22680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tretch/>
        </p:blipFill>
        <p:spPr>
          <a:xfrm>
            <a:off x="3318840" y="5722560"/>
            <a:ext cx="248400" cy="24300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3"/>
          <a:stretch/>
        </p:blipFill>
        <p:spPr>
          <a:xfrm>
            <a:off x="1727640" y="5737320"/>
            <a:ext cx="231840" cy="22752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4"/>
          <a:stretch/>
        </p:blipFill>
        <p:spPr>
          <a:xfrm>
            <a:off x="2653560" y="5729400"/>
            <a:ext cx="248400" cy="24336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5"/>
          <a:stretch/>
        </p:blipFill>
        <p:spPr>
          <a:xfrm>
            <a:off x="3934440" y="5729400"/>
            <a:ext cx="248400" cy="243360"/>
          </a:xfrm>
          <a:prstGeom prst="rect">
            <a:avLst/>
          </a:prstGeom>
          <a:ln>
            <a:noFill/>
          </a:ln>
        </p:spPr>
      </p:pic>
      <p:sp>
        <p:nvSpPr>
          <p:cNvPr id="109" name="Line 18"/>
          <p:cNvSpPr/>
          <p:nvPr/>
        </p:nvSpPr>
        <p:spPr>
          <a:xfrm>
            <a:off x="1093320" y="5991840"/>
            <a:ext cx="1186920" cy="324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Line 19"/>
          <p:cNvSpPr/>
          <p:nvPr/>
        </p:nvSpPr>
        <p:spPr>
          <a:xfrm flipV="1">
            <a:off x="3318840" y="6003360"/>
            <a:ext cx="837360" cy="36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20"/>
          <p:cNvSpPr/>
          <p:nvPr/>
        </p:nvSpPr>
        <p:spPr>
          <a:xfrm>
            <a:off x="1425600" y="6050520"/>
            <a:ext cx="77544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Pair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1"/>
          <p:cNvSpPr/>
          <p:nvPr/>
        </p:nvSpPr>
        <p:spPr>
          <a:xfrm>
            <a:off x="3426480" y="6050520"/>
            <a:ext cx="77544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Pair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6"/>
          <a:stretch/>
        </p:blipFill>
        <p:spPr>
          <a:xfrm>
            <a:off x="1100520" y="5737320"/>
            <a:ext cx="231840" cy="227520"/>
          </a:xfrm>
          <a:prstGeom prst="rect">
            <a:avLst/>
          </a:prstGeom>
          <a:ln>
            <a:noFill/>
          </a:ln>
        </p:spPr>
      </p:pic>
      <p:sp>
        <p:nvSpPr>
          <p:cNvPr id="114" name="Line 22"/>
          <p:cNvSpPr/>
          <p:nvPr/>
        </p:nvSpPr>
        <p:spPr>
          <a:xfrm flipV="1">
            <a:off x="2553120" y="3147120"/>
            <a:ext cx="360" cy="297000"/>
          </a:xfrm>
          <a:prstGeom prst="line">
            <a:avLst/>
          </a:prstGeom>
          <a:ln cap="rnd" w="3600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23"/>
          <p:cNvSpPr/>
          <p:nvPr/>
        </p:nvSpPr>
        <p:spPr>
          <a:xfrm>
            <a:off x="7031880" y="5779800"/>
            <a:ext cx="1379520" cy="119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Family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Line 24"/>
          <p:cNvSpPr/>
          <p:nvPr/>
        </p:nvSpPr>
        <p:spPr>
          <a:xfrm>
            <a:off x="6582600" y="428400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Line 25"/>
          <p:cNvSpPr/>
          <p:nvPr/>
        </p:nvSpPr>
        <p:spPr>
          <a:xfrm>
            <a:off x="7150320" y="428400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Line 26"/>
          <p:cNvSpPr/>
          <p:nvPr/>
        </p:nvSpPr>
        <p:spPr>
          <a:xfrm>
            <a:off x="5478120" y="4284000"/>
            <a:ext cx="16851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Line 27"/>
          <p:cNvSpPr/>
          <p:nvPr/>
        </p:nvSpPr>
        <p:spPr>
          <a:xfrm>
            <a:off x="6284520" y="3596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Line 28"/>
          <p:cNvSpPr/>
          <p:nvPr/>
        </p:nvSpPr>
        <p:spPr>
          <a:xfrm>
            <a:off x="7320960" y="290988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Line 29"/>
          <p:cNvSpPr/>
          <p:nvPr/>
        </p:nvSpPr>
        <p:spPr>
          <a:xfrm>
            <a:off x="8437320" y="3596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Line 30"/>
          <p:cNvSpPr/>
          <p:nvPr/>
        </p:nvSpPr>
        <p:spPr>
          <a:xfrm>
            <a:off x="6270120" y="3596760"/>
            <a:ext cx="21794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3" name="" descr=""/>
          <p:cNvPicPr/>
          <p:nvPr/>
        </p:nvPicPr>
        <p:blipFill>
          <a:blip r:embed="rId7"/>
          <a:stretch/>
        </p:blipFill>
        <p:spPr>
          <a:xfrm>
            <a:off x="7041960" y="5005440"/>
            <a:ext cx="211320" cy="20736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8"/>
          <a:stretch/>
        </p:blipFill>
        <p:spPr>
          <a:xfrm>
            <a:off x="7476120" y="4991760"/>
            <a:ext cx="226800" cy="22212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9"/>
          <a:stretch/>
        </p:blipFill>
        <p:spPr>
          <a:xfrm>
            <a:off x="5918040" y="5005080"/>
            <a:ext cx="211320" cy="20772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10"/>
          <a:stretch/>
        </p:blipFill>
        <p:spPr>
          <a:xfrm>
            <a:off x="5379480" y="4997520"/>
            <a:ext cx="226800" cy="22284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11"/>
          <a:stretch/>
        </p:blipFill>
        <p:spPr>
          <a:xfrm>
            <a:off x="6474600" y="5005080"/>
            <a:ext cx="211320" cy="207720"/>
          </a:xfrm>
          <a:prstGeom prst="rect">
            <a:avLst/>
          </a:prstGeom>
          <a:ln>
            <a:noFill/>
          </a:ln>
        </p:spPr>
      </p:pic>
      <p:sp>
        <p:nvSpPr>
          <p:cNvPr id="128" name="Line 31"/>
          <p:cNvSpPr/>
          <p:nvPr/>
        </p:nvSpPr>
        <p:spPr>
          <a:xfrm>
            <a:off x="6023880" y="428400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Line 32"/>
          <p:cNvSpPr/>
          <p:nvPr/>
        </p:nvSpPr>
        <p:spPr>
          <a:xfrm>
            <a:off x="5490720" y="42843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Line 33"/>
          <p:cNvSpPr/>
          <p:nvPr/>
        </p:nvSpPr>
        <p:spPr>
          <a:xfrm>
            <a:off x="8683920" y="4280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Line 34"/>
          <p:cNvSpPr/>
          <p:nvPr/>
        </p:nvSpPr>
        <p:spPr>
          <a:xfrm>
            <a:off x="9251640" y="4280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Line 35"/>
          <p:cNvSpPr/>
          <p:nvPr/>
        </p:nvSpPr>
        <p:spPr>
          <a:xfrm>
            <a:off x="7579440" y="4280760"/>
            <a:ext cx="16848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" descr=""/>
          <p:cNvPicPr/>
          <p:nvPr/>
        </p:nvPicPr>
        <p:blipFill>
          <a:blip r:embed="rId12"/>
          <a:stretch/>
        </p:blipFill>
        <p:spPr>
          <a:xfrm>
            <a:off x="8019720" y="5002560"/>
            <a:ext cx="210960" cy="20736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13"/>
          <a:stretch/>
        </p:blipFill>
        <p:spPr>
          <a:xfrm>
            <a:off x="9148680" y="5002200"/>
            <a:ext cx="211680" cy="20772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14"/>
          <a:stretch/>
        </p:blipFill>
        <p:spPr>
          <a:xfrm>
            <a:off x="7480440" y="4995000"/>
            <a:ext cx="226800" cy="22212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15"/>
          <a:stretch/>
        </p:blipFill>
        <p:spPr>
          <a:xfrm>
            <a:off x="8575920" y="5002200"/>
            <a:ext cx="211320" cy="207720"/>
          </a:xfrm>
          <a:prstGeom prst="rect">
            <a:avLst/>
          </a:prstGeom>
          <a:ln>
            <a:noFill/>
          </a:ln>
        </p:spPr>
      </p:pic>
      <p:sp>
        <p:nvSpPr>
          <p:cNvPr id="137" name="Line 36"/>
          <p:cNvSpPr/>
          <p:nvPr/>
        </p:nvSpPr>
        <p:spPr>
          <a:xfrm>
            <a:off x="8125200" y="428112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Line 37"/>
          <p:cNvSpPr/>
          <p:nvPr/>
        </p:nvSpPr>
        <p:spPr>
          <a:xfrm>
            <a:off x="7591680" y="428148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8"/>
          <p:cNvSpPr/>
          <p:nvPr/>
        </p:nvSpPr>
        <p:spPr>
          <a:xfrm>
            <a:off x="8134200" y="5390640"/>
            <a:ext cx="983880" cy="103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Line 39"/>
          <p:cNvSpPr/>
          <p:nvPr/>
        </p:nvSpPr>
        <p:spPr>
          <a:xfrm flipV="1">
            <a:off x="5399280" y="5747400"/>
            <a:ext cx="4000320" cy="108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Line 40"/>
          <p:cNvSpPr/>
          <p:nvPr/>
        </p:nvSpPr>
        <p:spPr>
          <a:xfrm flipV="1">
            <a:off x="7452000" y="5312880"/>
            <a:ext cx="1958760" cy="72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41"/>
          <p:cNvSpPr/>
          <p:nvPr/>
        </p:nvSpPr>
        <p:spPr>
          <a:xfrm>
            <a:off x="648000" y="6408360"/>
            <a:ext cx="41749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133 species across 32 pairs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50 asexuals, 83 sexuals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42"/>
          <p:cNvSpPr/>
          <p:nvPr/>
        </p:nvSpPr>
        <p:spPr>
          <a:xfrm>
            <a:off x="5328000" y="6408360"/>
            <a:ext cx="41749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8357 species across 66 genera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136 asexuals, 8221 sexuals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6"/>
          <a:stretch/>
        </p:blipFill>
        <p:spPr>
          <a:xfrm>
            <a:off x="4284000" y="7270920"/>
            <a:ext cx="207360" cy="18864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17"/>
          <a:stretch/>
        </p:blipFill>
        <p:spPr>
          <a:xfrm>
            <a:off x="5194080" y="7279560"/>
            <a:ext cx="222480" cy="202680"/>
          </a:xfrm>
          <a:prstGeom prst="rect">
            <a:avLst/>
          </a:prstGeom>
          <a:ln>
            <a:noFill/>
          </a:ln>
        </p:spPr>
      </p:pic>
      <p:sp>
        <p:nvSpPr>
          <p:cNvPr id="146" name="CustomShape 43"/>
          <p:cNvSpPr/>
          <p:nvPr/>
        </p:nvSpPr>
        <p:spPr>
          <a:xfrm>
            <a:off x="4428000" y="7178040"/>
            <a:ext cx="790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44"/>
          <p:cNvSpPr/>
          <p:nvPr/>
        </p:nvSpPr>
        <p:spPr>
          <a:xfrm>
            <a:off x="5328000" y="7178040"/>
            <a:ext cx="790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Variables studied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396000" y="1769040"/>
            <a:ext cx="9477000" cy="564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asexuals tend to have more host species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Successful asexuals are often generalist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6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Number of host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asexuals tend to occupy larger regions than sexuals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Number of countries/states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Geographical distribution in more detail using latitude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4921200" y="4932360"/>
            <a:ext cx="4907520" cy="2605680"/>
          </a:xfrm>
          <a:prstGeom prst="rect">
            <a:avLst/>
          </a:prstGeom>
          <a:ln>
            <a:noFill/>
          </a:ln>
        </p:spPr>
      </p:pic>
      <p:sp>
        <p:nvSpPr>
          <p:cNvPr id="151" name="Line 3"/>
          <p:cNvSpPr/>
          <p:nvPr/>
        </p:nvSpPr>
        <p:spPr>
          <a:xfrm>
            <a:off x="5511240" y="6411240"/>
            <a:ext cx="42573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4"/>
          <p:cNvSpPr/>
          <p:nvPr/>
        </p:nvSpPr>
        <p:spPr>
          <a:xfrm>
            <a:off x="5379480" y="5407920"/>
            <a:ext cx="826920" cy="42192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Line 5"/>
          <p:cNvSpPr/>
          <p:nvPr/>
        </p:nvSpPr>
        <p:spPr>
          <a:xfrm flipV="1">
            <a:off x="6831360" y="5404680"/>
            <a:ext cx="360" cy="417960"/>
          </a:xfrm>
          <a:prstGeom prst="line">
            <a:avLst/>
          </a:prstGeom>
          <a:ln w="38160">
            <a:solidFill>
              <a:srgbClr val="009933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Line 6"/>
          <p:cNvSpPr/>
          <p:nvPr/>
        </p:nvSpPr>
        <p:spPr>
          <a:xfrm flipV="1">
            <a:off x="5826960" y="5830920"/>
            <a:ext cx="360" cy="59112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Line 7"/>
          <p:cNvSpPr/>
          <p:nvPr/>
        </p:nvSpPr>
        <p:spPr>
          <a:xfrm flipV="1">
            <a:off x="6275880" y="5407920"/>
            <a:ext cx="360" cy="100368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Line 8"/>
          <p:cNvSpPr/>
          <p:nvPr/>
        </p:nvSpPr>
        <p:spPr>
          <a:xfrm>
            <a:off x="5763600" y="5407920"/>
            <a:ext cx="106776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1200000" sp="1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Line 9"/>
          <p:cNvSpPr/>
          <p:nvPr/>
        </p:nvSpPr>
        <p:spPr>
          <a:xfrm>
            <a:off x="5748840" y="5830920"/>
            <a:ext cx="108252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1200000" sp="1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10"/>
          <p:cNvSpPr/>
          <p:nvPr/>
        </p:nvSpPr>
        <p:spPr>
          <a:xfrm>
            <a:off x="898920" y="5734440"/>
            <a:ext cx="169200" cy="169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11"/>
          <p:cNvSpPr/>
          <p:nvPr/>
        </p:nvSpPr>
        <p:spPr>
          <a:xfrm>
            <a:off x="1052280" y="5617080"/>
            <a:ext cx="4303800" cy="19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Max distance from equator.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Min distance from equator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Latitude range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12"/>
          <p:cNvSpPr/>
          <p:nvPr/>
        </p:nvSpPr>
        <p:spPr>
          <a:xfrm>
            <a:off x="898920" y="6046560"/>
            <a:ext cx="169200" cy="169200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13"/>
          <p:cNvSpPr/>
          <p:nvPr/>
        </p:nvSpPr>
        <p:spPr>
          <a:xfrm>
            <a:off x="898920" y="6382440"/>
            <a:ext cx="169200" cy="169200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Results: Host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483840" y="1551960"/>
            <a:ext cx="4431240" cy="114732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 dataset</a:t>
            </a: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Values per pair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5163840" y="1551960"/>
            <a:ext cx="4431240" cy="114732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Values per genus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2673720" y="6545160"/>
            <a:ext cx="4731480" cy="4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Generalized linear mixed models: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72000" y="7031160"/>
            <a:ext cx="4606920" cy="65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n.hosts ~ </a:t>
            </a:r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(1| genus / pair)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5410080" y="7025760"/>
            <a:ext cx="459684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n.hosts ~ </a:t>
            </a:r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 (1| genus)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rcRect l="352" t="0" r="50711" b="0"/>
          <a:stretch/>
        </p:blipFill>
        <p:spPr>
          <a:xfrm>
            <a:off x="0" y="2724840"/>
            <a:ext cx="4930920" cy="382644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rcRect l="353" t="0" r="50001" b="0"/>
          <a:stretch/>
        </p:blipFill>
        <p:spPr>
          <a:xfrm>
            <a:off x="4752000" y="2772360"/>
            <a:ext cx="5002560" cy="387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Results: Number of countries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483840" y="1551960"/>
            <a:ext cx="4431240" cy="114732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 dataset</a:t>
            </a: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Values per pair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5163840" y="1551960"/>
            <a:ext cx="4431240" cy="114732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Values per genus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2673720" y="6545160"/>
            <a:ext cx="4731480" cy="4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Generalized linear mixed models: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5"/>
          <p:cNvSpPr/>
          <p:nvPr/>
        </p:nvSpPr>
        <p:spPr>
          <a:xfrm>
            <a:off x="216000" y="7031160"/>
            <a:ext cx="5038920" cy="65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n.countries ~ </a:t>
            </a:r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(1| genus / pair)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6"/>
          <p:cNvSpPr/>
          <p:nvPr/>
        </p:nvSpPr>
        <p:spPr>
          <a:xfrm>
            <a:off x="5410080" y="7025760"/>
            <a:ext cx="4596840" cy="43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n.countries ~ </a:t>
            </a:r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(1| genus)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rcRect l="50508" t="0" r="915" b="0"/>
          <a:stretch/>
        </p:blipFill>
        <p:spPr>
          <a:xfrm>
            <a:off x="72000" y="2724840"/>
            <a:ext cx="4894560" cy="382644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2"/>
          <a:srcRect l="50364" t="0" r="344" b="0"/>
          <a:stretch/>
        </p:blipFill>
        <p:spPr>
          <a:xfrm>
            <a:off x="4824000" y="2723760"/>
            <a:ext cx="4966560" cy="387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Results: Latitude range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483840" y="1551960"/>
            <a:ext cx="4431240" cy="114732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 dataset</a:t>
            </a: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Values per pair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5163840" y="1551960"/>
            <a:ext cx="4431240" cy="114732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Values per genus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rcRect l="40526" t="12924" r="35187" b="0"/>
          <a:stretch/>
        </p:blipFill>
        <p:spPr>
          <a:xfrm>
            <a:off x="8811000" y="193320"/>
            <a:ext cx="862560" cy="1642320"/>
          </a:xfrm>
          <a:prstGeom prst="rect">
            <a:avLst/>
          </a:prstGeom>
          <a:ln>
            <a:noFill/>
          </a:ln>
        </p:spPr>
      </p:pic>
      <p:sp>
        <p:nvSpPr>
          <p:cNvPr id="182" name="Line 4"/>
          <p:cNvSpPr/>
          <p:nvPr/>
        </p:nvSpPr>
        <p:spPr>
          <a:xfrm>
            <a:off x="9027000" y="1020240"/>
            <a:ext cx="647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5"/>
          <p:cNvSpPr/>
          <p:nvPr/>
        </p:nvSpPr>
        <p:spPr>
          <a:xfrm>
            <a:off x="8890920" y="293760"/>
            <a:ext cx="598320" cy="30528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Line 6"/>
          <p:cNvSpPr/>
          <p:nvPr/>
        </p:nvSpPr>
        <p:spPr>
          <a:xfrm flipV="1">
            <a:off x="9942120" y="291240"/>
            <a:ext cx="360" cy="302760"/>
          </a:xfrm>
          <a:prstGeom prst="line">
            <a:avLst/>
          </a:prstGeom>
          <a:ln w="19080">
            <a:solidFill>
              <a:srgbClr val="009933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7"/>
          <p:cNvSpPr/>
          <p:nvPr/>
        </p:nvSpPr>
        <p:spPr>
          <a:xfrm>
            <a:off x="9168840" y="293760"/>
            <a:ext cx="77292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1200000" sp="1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8"/>
          <p:cNvSpPr/>
          <p:nvPr/>
        </p:nvSpPr>
        <p:spPr>
          <a:xfrm>
            <a:off x="9158400" y="600120"/>
            <a:ext cx="78372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1200000" sp="1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117000" y="2736360"/>
            <a:ext cx="4525920" cy="443232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4851360" y="2827440"/>
            <a:ext cx="4471560" cy="444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3114</TotalTime>
  <Application>LibreOffice/5.1.6.2.0$Linux_X86_64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2009-04-16T11:32:32Z</dcterms:created>
  <dc:creator/>
  <dc:description/>
  <dc:language>en-GB</dc:language>
  <cp:lastModifiedBy/>
  <dcterms:modified xsi:type="dcterms:W3CDTF">2017-01-29T15:14:16Z</dcterms:modified>
  <cp:revision>251</cp:revision>
  <dc:subject/>
  <dc:title/>
</cp:coreProperties>
</file>